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308" r:id="rId2"/>
    <p:sldId id="2306" r:id="rId3"/>
    <p:sldId id="2315" r:id="rId4"/>
    <p:sldId id="2307" r:id="rId5"/>
    <p:sldId id="2309" r:id="rId6"/>
    <p:sldId id="2319" r:id="rId7"/>
    <p:sldId id="2314" r:id="rId8"/>
    <p:sldId id="2311" r:id="rId9"/>
    <p:sldId id="2310" r:id="rId10"/>
    <p:sldId id="2313" r:id="rId11"/>
    <p:sldId id="2316" r:id="rId12"/>
    <p:sldId id="2297" r:id="rId13"/>
    <p:sldId id="2317" r:id="rId14"/>
    <p:sldId id="2318" r:id="rId15"/>
    <p:sldId id="258" r:id="rId16"/>
    <p:sldId id="259" r:id="rId17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088" userDrawn="1">
          <p15:clr>
            <a:srgbClr val="A4A3A4"/>
          </p15:clr>
        </p15:guide>
        <p15:guide id="4" pos="14278" userDrawn="1">
          <p15:clr>
            <a:srgbClr val="A4A3A4"/>
          </p15:clr>
        </p15:guide>
        <p15:guide id="5" pos="1078" userDrawn="1">
          <p15:clr>
            <a:srgbClr val="A4A3A4"/>
          </p15:clr>
        </p15:guide>
        <p15:guide id="8" orient="horz" pos="504" userDrawn="1">
          <p15:clr>
            <a:srgbClr val="A4A3A4"/>
          </p15:clr>
        </p15:guide>
        <p15:guide id="11" pos="767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416787"/>
    <a:srgbClr val="B46567"/>
    <a:srgbClr val="467C5C"/>
    <a:srgbClr val="FA484D"/>
    <a:srgbClr val="000000"/>
    <a:srgbClr val="817E9A"/>
    <a:srgbClr val="583F52"/>
    <a:srgbClr val="000E36"/>
    <a:srgbClr val="4AEDDE"/>
    <a:srgbClr val="3B1F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8" autoAdjust="0"/>
    <p:restoredTop sz="80931" autoAdjust="0"/>
  </p:normalViewPr>
  <p:slideViewPr>
    <p:cSldViewPr snapToGrid="0" snapToObjects="1">
      <p:cViewPr varScale="1">
        <p:scale>
          <a:sx n="46" d="100"/>
          <a:sy n="46" d="100"/>
        </p:scale>
        <p:origin x="1296" y="176"/>
      </p:cViewPr>
      <p:guideLst>
        <p:guide orient="horz" pos="8088"/>
        <p:guide pos="14278"/>
        <p:guide pos="1078"/>
        <p:guide orient="horz" pos="504"/>
        <p:guide pos="767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18.tiff>
</file>

<file path=ppt/media/image19.png>
</file>

<file path=ppt/media/image2.tiff>
</file>

<file path=ppt/media/image20.png>
</file>

<file path=ppt/media/image21.png>
</file>

<file path=ppt/media/image22.png>
</file>

<file path=ppt/media/image3.tiff>
</file>

<file path=ppt/media/image4.tiff>
</file>

<file path=ppt/media/image5.pn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3/16/19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1pPr>
    <a:lvl2pPr marL="914217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2pPr>
    <a:lvl3pPr marL="1828434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3pPr>
    <a:lvl4pPr marL="2742651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4pPr>
    <a:lvl5pPr marL="3656868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5905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4469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022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52aba6902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52aba6902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31978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52aba6902a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52aba6902a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0879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3400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300" kern="1200" baseline="0" dirty="0">
                <a:solidFill>
                  <a:schemeClr val="tx1"/>
                </a:solidFill>
                <a:effectLst/>
                <a:latin typeface="Calibri Light"/>
                <a:ea typeface="+mn-ea"/>
                <a:cs typeface="+mn-cs"/>
              </a:rPr>
              <a:t>We did some exploratory analysis to understand our data better: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300" kern="1200" baseline="0" dirty="0">
                <a:solidFill>
                  <a:schemeClr val="tx1"/>
                </a:solidFill>
                <a:effectLst/>
                <a:latin typeface="Calibri Light"/>
                <a:ea typeface="+mn-ea"/>
                <a:cs typeface="+mn-cs"/>
              </a:rPr>
              <a:t>Type 1 transaction i.e. Purchase had maximum number of transactions, which makes sense (followed by Returns, Service based Purchases)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300" kern="1200" baseline="0" dirty="0">
                <a:solidFill>
                  <a:schemeClr val="tx1"/>
                </a:solidFill>
                <a:effectLst/>
                <a:latin typeface="Calibri Light"/>
                <a:ea typeface="+mn-ea"/>
                <a:cs typeface="+mn-cs"/>
              </a:rPr>
              <a:t>The graph depicts the unique transactions for each Income group ranging from 1 to 9. The number of unique transactions for Income group 6 is the highest (~8200) and Income group 2 is the lowest(~1000) 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300" kern="1200" baseline="0" dirty="0">
                <a:solidFill>
                  <a:schemeClr val="tx1"/>
                </a:solidFill>
                <a:effectLst/>
                <a:latin typeface="Calibri Light"/>
                <a:ea typeface="+mn-ea"/>
                <a:cs typeface="+mn-cs"/>
              </a:rPr>
              <a:t>The graph shows prices across product categories, with PC- HWDR (PC Hardware), Majors (Home appliances like refrigerator, microwave etc.) being highest priced categories compared to others. </a:t>
            </a:r>
            <a:endParaRPr lang="en-US" sz="330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7810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6506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8180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3239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090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5221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995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2643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/>
          <p:cNvSpPr>
            <a:spLocks noGrp="1"/>
          </p:cNvSpPr>
          <p:nvPr>
            <p:ph type="pic" sz="quarter" idx="50"/>
          </p:nvPr>
        </p:nvSpPr>
        <p:spPr>
          <a:xfrm>
            <a:off x="16059924" y="3033132"/>
            <a:ext cx="5341019" cy="782815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51"/>
          </p:nvPr>
        </p:nvSpPr>
        <p:spPr>
          <a:xfrm>
            <a:off x="9643409" y="3033132"/>
            <a:ext cx="5341019" cy="782815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128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54829" cy="13716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7850459" y="12578576"/>
            <a:ext cx="8207297" cy="6913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198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2623180" y="12333249"/>
            <a:ext cx="2787805" cy="6913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Source Sans Pro Light" charset="0"/>
            </a:endParaRPr>
          </a:p>
        </p:txBody>
      </p:sp>
      <p:sp>
        <p:nvSpPr>
          <p:cNvPr id="17" name="Picture Placeholder 13"/>
          <p:cNvSpPr>
            <a:spLocks noGrp="1"/>
          </p:cNvSpPr>
          <p:nvPr>
            <p:ph type="pic" sz="quarter" idx="41"/>
          </p:nvPr>
        </p:nvSpPr>
        <p:spPr>
          <a:xfrm>
            <a:off x="18335206" y="0"/>
            <a:ext cx="6042444" cy="13716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13"/>
          <p:cNvSpPr>
            <a:spLocks noGrp="1"/>
          </p:cNvSpPr>
          <p:nvPr>
            <p:ph type="pic" sz="quarter" idx="42"/>
          </p:nvPr>
        </p:nvSpPr>
        <p:spPr>
          <a:xfrm>
            <a:off x="12188825" y="0"/>
            <a:ext cx="5899899" cy="671303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13"/>
          <p:cNvSpPr>
            <a:spLocks noGrp="1"/>
          </p:cNvSpPr>
          <p:nvPr>
            <p:ph type="pic" sz="quarter" idx="43"/>
          </p:nvPr>
        </p:nvSpPr>
        <p:spPr>
          <a:xfrm>
            <a:off x="12188825" y="7002966"/>
            <a:ext cx="5899899" cy="671303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608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ojec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26"/>
          </p:nvPr>
        </p:nvSpPr>
        <p:spPr>
          <a:xfrm>
            <a:off x="18150080" y="4951141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30"/>
          </p:nvPr>
        </p:nvSpPr>
        <p:spPr>
          <a:xfrm>
            <a:off x="18150080" y="8854069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Picture Placeholder 13"/>
          <p:cNvSpPr>
            <a:spLocks noGrp="1"/>
          </p:cNvSpPr>
          <p:nvPr>
            <p:ph type="pic" sz="quarter" idx="31"/>
          </p:nvPr>
        </p:nvSpPr>
        <p:spPr>
          <a:xfrm>
            <a:off x="14269454" y="8854069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32"/>
          </p:nvPr>
        </p:nvSpPr>
        <p:spPr>
          <a:xfrm>
            <a:off x="10411134" y="8854069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33"/>
          </p:nvPr>
        </p:nvSpPr>
        <p:spPr>
          <a:xfrm>
            <a:off x="2649882" y="8854069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13"/>
          <p:cNvSpPr>
            <a:spLocks noGrp="1"/>
          </p:cNvSpPr>
          <p:nvPr>
            <p:ph type="pic" sz="quarter" idx="34"/>
          </p:nvPr>
        </p:nvSpPr>
        <p:spPr>
          <a:xfrm>
            <a:off x="18150080" y="1070517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35"/>
          </p:nvPr>
        </p:nvSpPr>
        <p:spPr>
          <a:xfrm>
            <a:off x="14269454" y="1070517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3"/>
          <p:cNvSpPr>
            <a:spLocks noGrp="1"/>
          </p:cNvSpPr>
          <p:nvPr>
            <p:ph type="pic" sz="quarter" idx="36"/>
          </p:nvPr>
        </p:nvSpPr>
        <p:spPr>
          <a:xfrm>
            <a:off x="10411134" y="1070517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37"/>
          </p:nvPr>
        </p:nvSpPr>
        <p:spPr>
          <a:xfrm>
            <a:off x="2649882" y="1070517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29"/>
          </p:nvPr>
        </p:nvSpPr>
        <p:spPr>
          <a:xfrm>
            <a:off x="2649882" y="4951141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13"/>
          <p:cNvSpPr>
            <a:spLocks noGrp="1"/>
          </p:cNvSpPr>
          <p:nvPr>
            <p:ph type="pic" sz="quarter" idx="38"/>
          </p:nvPr>
        </p:nvSpPr>
        <p:spPr>
          <a:xfrm>
            <a:off x="6530508" y="8854069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13"/>
          <p:cNvSpPr>
            <a:spLocks noGrp="1"/>
          </p:cNvSpPr>
          <p:nvPr>
            <p:ph type="pic" sz="quarter" idx="39"/>
          </p:nvPr>
        </p:nvSpPr>
        <p:spPr>
          <a:xfrm>
            <a:off x="6530508" y="1070517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92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9077093" y="12489366"/>
            <a:ext cx="6579219" cy="78058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Source Sans Pro Light" charset="0"/>
            </a:endParaRPr>
          </a:p>
        </p:txBody>
      </p:sp>
      <p:sp>
        <p:nvSpPr>
          <p:cNvPr id="3" name="Picture Placeholder 13"/>
          <p:cNvSpPr>
            <a:spLocks noGrp="1"/>
          </p:cNvSpPr>
          <p:nvPr>
            <p:ph type="pic" sz="quarter" idx="60"/>
          </p:nvPr>
        </p:nvSpPr>
        <p:spPr>
          <a:xfrm>
            <a:off x="-9015" y="0"/>
            <a:ext cx="24386666" cy="13716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444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7518400"/>
            <a:ext cx="8006576" cy="6197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8191662" y="7518400"/>
            <a:ext cx="7986294" cy="6197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16363042" y="7518400"/>
            <a:ext cx="8014608" cy="6197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77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830984" y="1186733"/>
            <a:ext cx="22715683" cy="152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830984" y="3073267"/>
            <a:ext cx="22715683" cy="911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1218895" lvl="0" indent="-914171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2437790" lvl="1" indent="-846455">
              <a:spcBef>
                <a:spcPts val="4266"/>
              </a:spcBef>
              <a:spcAft>
                <a:spcPts val="0"/>
              </a:spcAft>
              <a:buSzPts val="1400"/>
              <a:buChar char="○"/>
              <a:defRPr/>
            </a:lvl2pPr>
            <a:lvl3pPr marL="3656686" lvl="2" indent="-846455">
              <a:spcBef>
                <a:spcPts val="4266"/>
              </a:spcBef>
              <a:spcAft>
                <a:spcPts val="0"/>
              </a:spcAft>
              <a:buSzPts val="1400"/>
              <a:buChar char="■"/>
              <a:defRPr/>
            </a:lvl3pPr>
            <a:lvl4pPr marL="4875581" lvl="3" indent="-846455">
              <a:spcBef>
                <a:spcPts val="4266"/>
              </a:spcBef>
              <a:spcAft>
                <a:spcPts val="0"/>
              </a:spcAft>
              <a:buSzPts val="1400"/>
              <a:buChar char="●"/>
              <a:defRPr/>
            </a:lvl4pPr>
            <a:lvl5pPr marL="6094476" lvl="4" indent="-846455">
              <a:spcBef>
                <a:spcPts val="4266"/>
              </a:spcBef>
              <a:spcAft>
                <a:spcPts val="0"/>
              </a:spcAft>
              <a:buSzPts val="1400"/>
              <a:buChar char="○"/>
              <a:defRPr/>
            </a:lvl5pPr>
            <a:lvl6pPr marL="7313371" lvl="5" indent="-846455">
              <a:spcBef>
                <a:spcPts val="4266"/>
              </a:spcBef>
              <a:spcAft>
                <a:spcPts val="0"/>
              </a:spcAft>
              <a:buSzPts val="1400"/>
              <a:buChar char="■"/>
              <a:defRPr/>
            </a:lvl6pPr>
            <a:lvl7pPr marL="8532266" lvl="6" indent="-846455">
              <a:spcBef>
                <a:spcPts val="4266"/>
              </a:spcBef>
              <a:spcAft>
                <a:spcPts val="0"/>
              </a:spcAft>
              <a:buSzPts val="1400"/>
              <a:buChar char="●"/>
              <a:defRPr/>
            </a:lvl7pPr>
            <a:lvl8pPr marL="9751162" lvl="7" indent="-846455">
              <a:spcBef>
                <a:spcPts val="4266"/>
              </a:spcBef>
              <a:spcAft>
                <a:spcPts val="0"/>
              </a:spcAft>
              <a:buSzPts val="1400"/>
              <a:buChar char="○"/>
              <a:defRPr/>
            </a:lvl8pPr>
            <a:lvl9pPr marL="10970057" lvl="8" indent="-846455">
              <a:spcBef>
                <a:spcPts val="4266"/>
              </a:spcBef>
              <a:spcAft>
                <a:spcPts val="4266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22587338" y="12435245"/>
            <a:ext cx="1462819" cy="10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66569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13" r:id="rId1"/>
    <p:sldLayoutId id="2147483991" r:id="rId2"/>
    <p:sldLayoutId id="2147483981" r:id="rId3"/>
    <p:sldLayoutId id="2147483982" r:id="rId4"/>
    <p:sldLayoutId id="2147484006" r:id="rId5"/>
    <p:sldLayoutId id="2147484119" r:id="rId6"/>
    <p:sldLayoutId id="2147484123" r:id="rId7"/>
    <p:sldLayoutId id="2147484125" r:id="rId8"/>
  </p:sldLayoutIdLst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4400" kern="120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1pPr>
    </p:titleStyle>
    <p:bodyStyle>
      <a:lvl1pPr marL="457109" indent="-457109" algn="l" defTabSz="1828434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lang="en-US" sz="36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1pPr>
      <a:lvl2pPr marL="137132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8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2pPr>
      <a:lvl3pPr marL="2285543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4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3pPr>
      <a:lvl4pPr marL="3199760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0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4pPr>
      <a:lvl5pPr marL="4113977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lateartist1684.wikidot.com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tiff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3382282" y="2217244"/>
            <a:ext cx="17613085" cy="2056525"/>
          </a:xfrm>
          <a:prstGeom prst="rect">
            <a:avLst/>
          </a:prstGeom>
          <a:noFill/>
        </p:spPr>
        <p:txBody>
          <a:bodyPr wrap="square" lIns="365760" tIns="0" rIns="0" bIns="0" rtlCol="0">
            <a:spAutoFit/>
          </a:bodyPr>
          <a:lstStyle/>
          <a:p>
            <a:pPr algn="ctr">
              <a:lnSpc>
                <a:spcPts val="16700"/>
              </a:lnSpc>
            </a:pPr>
            <a:r>
              <a:rPr lang="en-US" sz="13300" spc="30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DURABLE</a:t>
            </a:r>
            <a:r>
              <a:rPr lang="en-US" sz="13300" spc="3000" dirty="0">
                <a:solidFill>
                  <a:schemeClr val="accent2"/>
                </a:solidFill>
                <a:latin typeface="Montserrat" charset="0"/>
                <a:ea typeface="Montserrat" charset="0"/>
                <a:cs typeface="Montserrat" charset="0"/>
              </a:rPr>
              <a:t>GOODS</a:t>
            </a:r>
          </a:p>
        </p:txBody>
      </p:sp>
      <p:sp>
        <p:nvSpPr>
          <p:cNvPr id="20" name="Rectangle 19"/>
          <p:cNvSpPr>
            <a:spLocks/>
          </p:cNvSpPr>
          <p:nvPr/>
        </p:nvSpPr>
        <p:spPr bwMode="auto">
          <a:xfrm>
            <a:off x="6848592" y="3856956"/>
            <a:ext cx="10680464" cy="8336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anchor="ctr" anchorCtr="0">
            <a:spAutoFit/>
          </a:bodyPr>
          <a:lstStyle/>
          <a:p>
            <a:pPr algn="ctr" defTabSz="4572000">
              <a:lnSpc>
                <a:spcPts val="7400"/>
              </a:lnSpc>
            </a:pPr>
            <a:r>
              <a:rPr lang="en-US" spc="1800" dirty="0">
                <a:solidFill>
                  <a:schemeClr val="tx1">
                    <a:lumMod val="7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  <a:sym typeface="Bebas Neue" charset="0"/>
              </a:rPr>
              <a:t>PANEL DATA ANALYSIS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47C1373-5DD4-6C42-8F24-EBAA38D3D5B0}"/>
              </a:ext>
            </a:extLst>
          </p:cNvPr>
          <p:cNvSpPr/>
          <p:nvPr/>
        </p:nvSpPr>
        <p:spPr>
          <a:xfrm>
            <a:off x="477383" y="11672927"/>
            <a:ext cx="12188825" cy="1815882"/>
          </a:xfrm>
          <a:prstGeom prst="rect">
            <a:avLst/>
          </a:prstGeom>
        </p:spPr>
        <p:txBody>
          <a:bodyPr>
            <a:spAutoFit/>
          </a:bodyPr>
          <a:lstStyle/>
          <a:p>
            <a:pPr defTabSz="4572000"/>
            <a:r>
              <a:rPr lang="en-US" sz="2800" spc="600" dirty="0">
                <a:solidFill>
                  <a:schemeClr val="tx2">
                    <a:lumMod val="75000"/>
                    <a:lumOff val="25000"/>
                  </a:schemeClr>
                </a:solidFill>
                <a:latin typeface="Montserrat" charset="0"/>
                <a:sym typeface="Bebas Neue" charset="0"/>
              </a:rPr>
              <a:t>AYUSHI CHOUDHARY</a:t>
            </a:r>
          </a:p>
          <a:p>
            <a:pPr defTabSz="4572000"/>
            <a:r>
              <a:rPr lang="en-US" sz="2800" spc="600" dirty="0">
                <a:solidFill>
                  <a:schemeClr val="tx2">
                    <a:lumMod val="75000"/>
                    <a:lumOff val="25000"/>
                  </a:schemeClr>
                </a:solidFill>
                <a:latin typeface="Montserrat" charset="0"/>
                <a:sym typeface="Bebas Neue" charset="0"/>
              </a:rPr>
              <a:t>RITUMBHRA SAGAR</a:t>
            </a:r>
          </a:p>
          <a:p>
            <a:pPr defTabSz="4572000"/>
            <a:r>
              <a:rPr lang="en-US" sz="2800" spc="600" dirty="0">
                <a:solidFill>
                  <a:schemeClr val="tx2">
                    <a:lumMod val="75000"/>
                    <a:lumOff val="25000"/>
                  </a:schemeClr>
                </a:solidFill>
                <a:latin typeface="Montserrat" charset="0"/>
                <a:sym typeface="Bebas Neue" charset="0"/>
              </a:rPr>
              <a:t>SHILPA CHOTWANI</a:t>
            </a:r>
          </a:p>
          <a:p>
            <a:pPr defTabSz="4572000"/>
            <a:r>
              <a:rPr lang="en-US" sz="2800" spc="600" dirty="0">
                <a:solidFill>
                  <a:schemeClr val="tx2">
                    <a:lumMod val="75000"/>
                    <a:lumOff val="25000"/>
                  </a:schemeClr>
                </a:solidFill>
                <a:latin typeface="Montserrat" charset="0"/>
                <a:sym typeface="Bebas Neue" charset="0"/>
              </a:rPr>
              <a:t>SONAL AGRAWAL</a:t>
            </a:r>
          </a:p>
        </p:txBody>
      </p:sp>
      <p:pic>
        <p:nvPicPr>
          <p:cNvPr id="5" name="Picture 4" descr="A picture containing wall, indoor, cabinet, appliance&#10;&#10;Description automatically generated">
            <a:extLst>
              <a:ext uri="{FF2B5EF4-FFF2-40B4-BE49-F238E27FC236}">
                <a16:creationId xmlns:a16="http://schemas.microsoft.com/office/drawing/2014/main" id="{7EAB48E7-7B15-264D-BF38-59536FE59F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9358538" y="5090580"/>
            <a:ext cx="5660572" cy="576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709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3693039" y="1224248"/>
            <a:ext cx="17487223" cy="100283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>
            <a:defPPr>
              <a:defRPr lang="en-US"/>
            </a:defPPr>
            <a:lvl1pPr algn="ctr">
              <a:lnSpc>
                <a:spcPts val="7060"/>
              </a:lnSpc>
              <a:defRPr sz="6000" b="1" spc="20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defRPr>
            </a:lvl1pPr>
          </a:lstStyle>
          <a:p>
            <a:r>
              <a:rPr lang="en-US" dirty="0"/>
              <a:t>RECOMMENDATIONS – CUSTOMER SEGMENTATION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AFFD3A-E30F-6844-AA1C-2064CB203EF3}"/>
              </a:ext>
            </a:extLst>
          </p:cNvPr>
          <p:cNvCxnSpPr/>
          <p:nvPr/>
        </p:nvCxnSpPr>
        <p:spPr>
          <a:xfrm>
            <a:off x="11629958" y="2545758"/>
            <a:ext cx="228138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5BEB47EE-1C53-7444-8F03-5E17CCCE7A0B}"/>
              </a:ext>
            </a:extLst>
          </p:cNvPr>
          <p:cNvGrpSpPr/>
          <p:nvPr/>
        </p:nvGrpSpPr>
        <p:grpSpPr>
          <a:xfrm>
            <a:off x="3612621" y="3306058"/>
            <a:ext cx="7224395" cy="7651525"/>
            <a:chOff x="3245465" y="3196032"/>
            <a:chExt cx="7224395" cy="7651525"/>
          </a:xfrm>
        </p:grpSpPr>
        <p:pic>
          <p:nvPicPr>
            <p:cNvPr id="3" name="Picture 2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3D27C67F-A338-464B-9809-BB8096C17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5465" y="3771445"/>
              <a:ext cx="7224395" cy="5673839"/>
            </a:xfrm>
            <a:prstGeom prst="rect">
              <a:avLst/>
            </a:prstGeom>
          </p:spPr>
        </p:pic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E52F39D-3D41-7349-9D45-FF721896647D}"/>
                </a:ext>
              </a:extLst>
            </p:cNvPr>
            <p:cNvSpPr/>
            <p:nvPr/>
          </p:nvSpPr>
          <p:spPr>
            <a:xfrm>
              <a:off x="3474862" y="3196032"/>
              <a:ext cx="6713348" cy="523220"/>
            </a:xfrm>
            <a:prstGeom prst="rect">
              <a:avLst/>
            </a:prstGeom>
            <a:solidFill>
              <a:schemeClr val="tx2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800" i="1" dirty="0">
                  <a:solidFill>
                    <a:schemeClr val="bg1"/>
                  </a:solidFill>
                  <a:latin typeface="Helvetica Neue" panose="02000503000000020004" pitchFamily="2" charset="0"/>
                </a:rPr>
                <a:t>Income across Cluster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0126F57-766B-C645-917B-C66A5C77A60C}"/>
                </a:ext>
              </a:extLst>
            </p:cNvPr>
            <p:cNvSpPr/>
            <p:nvPr/>
          </p:nvSpPr>
          <p:spPr>
            <a:xfrm>
              <a:off x="4358655" y="6150407"/>
              <a:ext cx="614271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600" b="1" dirty="0">
                  <a:solidFill>
                    <a:srgbClr val="C00000"/>
                  </a:solidFill>
                </a:rPr>
                <a:t>3</a:t>
              </a:r>
              <a:endParaRPr lang="en-US" sz="6600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5B1029E-DEF9-A045-BF6F-C6B5FB8B3316}"/>
                </a:ext>
              </a:extLst>
            </p:cNvPr>
            <p:cNvSpPr/>
            <p:nvPr/>
          </p:nvSpPr>
          <p:spPr>
            <a:xfrm>
              <a:off x="6647325" y="6152895"/>
              <a:ext cx="614271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600" b="1" dirty="0">
                  <a:solidFill>
                    <a:srgbClr val="C00000"/>
                  </a:solidFill>
                </a:rPr>
                <a:t>4</a:t>
              </a:r>
              <a:endParaRPr lang="en-US" sz="66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D805DED-5167-C044-8186-8D0C2A885094}"/>
                </a:ext>
              </a:extLst>
            </p:cNvPr>
            <p:cNvSpPr/>
            <p:nvPr/>
          </p:nvSpPr>
          <p:spPr>
            <a:xfrm>
              <a:off x="8935995" y="6150407"/>
              <a:ext cx="614271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600" b="1" dirty="0">
                  <a:solidFill>
                    <a:srgbClr val="C00000"/>
                  </a:solidFill>
                </a:rPr>
                <a:t>0</a:t>
              </a:r>
              <a:endParaRPr lang="en-US" sz="66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79D8CE99-6B11-4A4F-B151-F4FF3D8409C1}"/>
                </a:ext>
              </a:extLst>
            </p:cNvPr>
            <p:cNvSpPr/>
            <p:nvPr/>
          </p:nvSpPr>
          <p:spPr>
            <a:xfrm>
              <a:off x="3474862" y="9770339"/>
              <a:ext cx="6974582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tx2"/>
                  </a:solidFill>
                </a:rPr>
                <a:t>Target Churned High Value Customers (Cluster 4)  with promos and offers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E131068-A900-534D-B902-0E3E30FE3240}"/>
              </a:ext>
            </a:extLst>
          </p:cNvPr>
          <p:cNvGrpSpPr/>
          <p:nvPr/>
        </p:nvGrpSpPr>
        <p:grpSpPr>
          <a:xfrm>
            <a:off x="13247172" y="3258080"/>
            <a:ext cx="8341236" cy="8087296"/>
            <a:chOff x="12925904" y="3181800"/>
            <a:chExt cx="8341236" cy="8087296"/>
          </a:xfrm>
        </p:grpSpPr>
        <p:pic>
          <p:nvPicPr>
            <p:cNvPr id="12" name="Picture 11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5A430E52-4312-D44F-B56D-E35104085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25904" y="3717958"/>
              <a:ext cx="7725200" cy="6006245"/>
            </a:xfrm>
            <a:prstGeom prst="rect">
              <a:avLst/>
            </a:prstGeom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895C221-0AEE-534F-BB46-DA2B4B698209}"/>
                </a:ext>
              </a:extLst>
            </p:cNvPr>
            <p:cNvSpPr/>
            <p:nvPr/>
          </p:nvSpPr>
          <p:spPr>
            <a:xfrm>
              <a:off x="16738683" y="3954800"/>
              <a:ext cx="4528457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 dirty="0">
                  <a:solidFill>
                    <a:srgbClr val="C00000"/>
                  </a:solidFill>
                </a:rPr>
                <a:t>3</a:t>
              </a:r>
              <a:r>
                <a:rPr lang="en-US" sz="2800" b="1" dirty="0">
                  <a:solidFill>
                    <a:schemeClr val="tx2"/>
                  </a:solidFill>
                </a:rPr>
                <a:t>-Loyal High Value</a:t>
              </a:r>
              <a:r>
                <a:rPr lang="en-US" sz="2800" dirty="0">
                  <a:solidFill>
                    <a:schemeClr val="tx2"/>
                  </a:solidFill>
                </a:rPr>
                <a:t> </a:t>
              </a:r>
            </a:p>
            <a:p>
              <a:r>
                <a:rPr lang="en-US" b="1" dirty="0">
                  <a:solidFill>
                    <a:srgbClr val="C00000"/>
                  </a:solidFill>
                </a:rPr>
                <a:t>0-</a:t>
              </a:r>
              <a:r>
                <a:rPr lang="en-US" sz="2800" b="1" dirty="0">
                  <a:solidFill>
                    <a:schemeClr val="tx2"/>
                  </a:solidFill>
                </a:rPr>
                <a:t>Infrequent High Value</a:t>
              </a:r>
              <a:r>
                <a:rPr lang="en-US" sz="2800" dirty="0">
                  <a:solidFill>
                    <a:schemeClr val="tx2"/>
                  </a:solidFill>
                </a:rPr>
                <a:t> </a:t>
              </a:r>
            </a:p>
            <a:p>
              <a:r>
                <a:rPr lang="en-US" b="1" dirty="0">
                  <a:solidFill>
                    <a:srgbClr val="C00000"/>
                  </a:solidFill>
                </a:rPr>
                <a:t>4</a:t>
              </a:r>
              <a:r>
                <a:rPr lang="en-US" sz="2800" b="1" dirty="0">
                  <a:solidFill>
                    <a:schemeClr val="tx2"/>
                  </a:solidFill>
                </a:rPr>
                <a:t>-Churned High Value</a:t>
              </a:r>
              <a:r>
                <a:rPr lang="en-US" sz="2800" dirty="0">
                  <a:solidFill>
                    <a:schemeClr val="tx2"/>
                  </a:solidFill>
                </a:rPr>
                <a:t> </a:t>
              </a:r>
            </a:p>
            <a:p>
              <a:r>
                <a:rPr lang="en-US" b="1" dirty="0">
                  <a:solidFill>
                    <a:srgbClr val="C00000"/>
                  </a:solidFill>
                </a:rPr>
                <a:t>2</a:t>
              </a:r>
              <a:r>
                <a:rPr lang="en-US" sz="2800" b="1" dirty="0">
                  <a:solidFill>
                    <a:schemeClr val="tx2"/>
                  </a:solidFill>
                </a:rPr>
                <a:t>-Infrequent Low Value</a:t>
              </a:r>
              <a:r>
                <a:rPr lang="en-US" sz="2800" dirty="0">
                  <a:solidFill>
                    <a:schemeClr val="tx2"/>
                  </a:solidFill>
                </a:rPr>
                <a:t> 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18A89978-3D70-DA4F-A38D-B7F441B2E820}"/>
                </a:ext>
              </a:extLst>
            </p:cNvPr>
            <p:cNvSpPr/>
            <p:nvPr/>
          </p:nvSpPr>
          <p:spPr>
            <a:xfrm>
              <a:off x="13590070" y="3181800"/>
              <a:ext cx="7061034" cy="523220"/>
            </a:xfrm>
            <a:prstGeom prst="rect">
              <a:avLst/>
            </a:prstGeom>
            <a:solidFill>
              <a:schemeClr val="tx2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800" i="1" dirty="0">
                  <a:solidFill>
                    <a:schemeClr val="bg1"/>
                  </a:solidFill>
                  <a:latin typeface="Helvetica Neue" panose="02000503000000020004" pitchFamily="2" charset="0"/>
                </a:rPr>
                <a:t>Online transactions across Clusters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5692DC46-1E7B-334B-9211-B035439A2187}"/>
                </a:ext>
              </a:extLst>
            </p:cNvPr>
            <p:cNvSpPr/>
            <p:nvPr/>
          </p:nvSpPr>
          <p:spPr>
            <a:xfrm>
              <a:off x="14530554" y="6167082"/>
              <a:ext cx="614271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600" b="1" dirty="0">
                  <a:solidFill>
                    <a:srgbClr val="C00000"/>
                  </a:solidFill>
                </a:rPr>
                <a:t>3</a:t>
              </a:r>
              <a:endParaRPr lang="en-US" sz="6600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4C0669B0-48E1-FA4B-9298-693187FB212D}"/>
                </a:ext>
              </a:extLst>
            </p:cNvPr>
            <p:cNvSpPr/>
            <p:nvPr/>
          </p:nvSpPr>
          <p:spPr>
            <a:xfrm>
              <a:off x="16739671" y="7519970"/>
              <a:ext cx="614271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600" b="1" dirty="0">
                  <a:solidFill>
                    <a:srgbClr val="C00000"/>
                  </a:solidFill>
                </a:rPr>
                <a:t>4</a:t>
              </a:r>
              <a:endParaRPr lang="en-US" sz="66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7920E44-6ABB-ED4D-9FAA-37CB554F3D2D}"/>
                </a:ext>
              </a:extLst>
            </p:cNvPr>
            <p:cNvSpPr/>
            <p:nvPr/>
          </p:nvSpPr>
          <p:spPr>
            <a:xfrm>
              <a:off x="18873775" y="7414663"/>
              <a:ext cx="614271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600" b="1" dirty="0">
                  <a:solidFill>
                    <a:srgbClr val="C00000"/>
                  </a:solidFill>
                </a:rPr>
                <a:t>0</a:t>
              </a:r>
              <a:endParaRPr lang="en-US" sz="66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009AD40-FC8A-D34C-BF35-181F1EB696A7}"/>
                </a:ext>
              </a:extLst>
            </p:cNvPr>
            <p:cNvSpPr/>
            <p:nvPr/>
          </p:nvSpPr>
          <p:spPr>
            <a:xfrm>
              <a:off x="14172163" y="9699436"/>
              <a:ext cx="6713348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200" dirty="0">
                  <a:solidFill>
                    <a:schemeClr val="tx2"/>
                  </a:solidFill>
                </a:rPr>
                <a:t>Target cluster 0 and 4 with sign-up discounts and online offers, to drive more online sales.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367109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9A0F113-492C-EB4F-BD53-F658EFC2E4BF}"/>
              </a:ext>
            </a:extLst>
          </p:cNvPr>
          <p:cNvSpPr txBox="1"/>
          <p:nvPr/>
        </p:nvSpPr>
        <p:spPr>
          <a:xfrm>
            <a:off x="4380572" y="1224248"/>
            <a:ext cx="16112168" cy="100283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>
            <a:defPPr>
              <a:defRPr lang="en-US"/>
            </a:defPPr>
            <a:lvl1pPr algn="ctr">
              <a:lnSpc>
                <a:spcPts val="7060"/>
              </a:lnSpc>
              <a:defRPr sz="6000" b="1" spc="20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defRPr>
            </a:lvl1pPr>
          </a:lstStyle>
          <a:p>
            <a:r>
              <a:rPr lang="en-US"/>
              <a:t>RECOMMENDATIONS – PREDICTING RETURNS  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79F405A-862B-0F4B-9C74-1C92D3DB9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5" y="2409142"/>
            <a:ext cx="20946934" cy="1081913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8685E90-0712-3A4B-A6CE-E5AA2397A9AF}"/>
              </a:ext>
            </a:extLst>
          </p:cNvPr>
          <p:cNvSpPr/>
          <p:nvPr/>
        </p:nvSpPr>
        <p:spPr>
          <a:xfrm>
            <a:off x="15267111" y="5235570"/>
            <a:ext cx="8013019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4000" dirty="0">
              <a:solidFill>
                <a:schemeClr val="tx2"/>
              </a:solidFill>
            </a:endParaRPr>
          </a:p>
          <a:p>
            <a:r>
              <a:rPr lang="en-US" sz="3200" dirty="0">
                <a:solidFill>
                  <a:schemeClr val="tx2"/>
                </a:solidFill>
              </a:rPr>
              <a:t>Key Variables of high importance (in order):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tx2"/>
                </a:solidFill>
              </a:rPr>
              <a:t>Unit Price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tx2"/>
                </a:solidFill>
              </a:rPr>
              <a:t>Gender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tx2"/>
                </a:solidFill>
              </a:rPr>
              <a:t>Age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tx2"/>
                </a:solidFill>
              </a:rPr>
              <a:t>Income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tx2"/>
                </a:solidFill>
              </a:rPr>
              <a:t>Number of Children</a:t>
            </a:r>
          </a:p>
          <a:p>
            <a:endParaRPr lang="en-US" sz="3200" dirty="0">
              <a:solidFill>
                <a:schemeClr val="tx2"/>
              </a:solidFill>
            </a:endParaRPr>
          </a:p>
          <a:p>
            <a:r>
              <a:rPr lang="en-US" sz="3200" dirty="0">
                <a:solidFill>
                  <a:schemeClr val="tx2"/>
                </a:solidFill>
              </a:rPr>
              <a:t>Product Categories of high importance: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tx2"/>
                </a:solidFill>
              </a:rPr>
              <a:t>P*S*T (Scooter)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tx2"/>
                </a:solidFill>
              </a:rPr>
              <a:t>Television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tx2"/>
                </a:solidFill>
              </a:rPr>
              <a:t>Music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CB7CA1-16E2-3240-AFD8-68B3705762A2}"/>
              </a:ext>
            </a:extLst>
          </p:cNvPr>
          <p:cNvSpPr/>
          <p:nvPr/>
        </p:nvSpPr>
        <p:spPr>
          <a:xfrm>
            <a:off x="15267111" y="4482823"/>
            <a:ext cx="754346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Returns can be predicted based </a:t>
            </a:r>
          </a:p>
          <a:p>
            <a:pPr algn="ctr"/>
            <a:r>
              <a:rPr lang="en-US" sz="40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 Importance Scores</a:t>
            </a:r>
          </a:p>
        </p:txBody>
      </p:sp>
    </p:spTree>
    <p:extLst>
      <p:ext uri="{BB962C8B-B14F-4D97-AF65-F5344CB8AC3E}">
        <p14:creationId xmlns:p14="http://schemas.microsoft.com/office/powerpoint/2010/main" val="3417033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913982" y="1150575"/>
            <a:ext cx="4581318" cy="100283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>
              <a:lnSpc>
                <a:spcPts val="7060"/>
              </a:lnSpc>
            </a:pPr>
            <a:r>
              <a:rPr lang="en-US" sz="6000" b="1" spc="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LIMITATIONS</a:t>
            </a:r>
          </a:p>
        </p:txBody>
      </p:sp>
      <p:cxnSp>
        <p:nvCxnSpPr>
          <p:cNvPr id="16" name="Straight Connector 15"/>
          <p:cNvCxnSpPr/>
          <p:nvPr/>
        </p:nvCxnSpPr>
        <p:spPr>
          <a:xfrm>
            <a:off x="11048135" y="2446904"/>
            <a:ext cx="228138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85C937FE-7D8C-4E45-9E31-39BFA54BEB0A}"/>
              </a:ext>
            </a:extLst>
          </p:cNvPr>
          <p:cNvSpPr/>
          <p:nvPr/>
        </p:nvSpPr>
        <p:spPr>
          <a:xfrm>
            <a:off x="1088572" y="3161275"/>
            <a:ext cx="2255520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Wingdings" pitchFamily="2" charset="2"/>
              <a:buChar char="§"/>
            </a:pPr>
            <a:r>
              <a:rPr lang="en-US" b="1" dirty="0">
                <a:solidFill>
                  <a:srgbClr val="263238"/>
                </a:solidFill>
                <a:latin typeface="Roboto"/>
              </a:rPr>
              <a:t>Limited covariates </a:t>
            </a:r>
            <a:r>
              <a:rPr lang="en-US" dirty="0">
                <a:solidFill>
                  <a:srgbClr val="263238"/>
                </a:solidFill>
                <a:latin typeface="Roboto"/>
              </a:rPr>
              <a:t>to predict returns. For example: Details about return policy, product ratings etc.</a:t>
            </a:r>
          </a:p>
          <a:p>
            <a:endParaRPr lang="en-US" dirty="0">
              <a:solidFill>
                <a:srgbClr val="263238"/>
              </a:solidFill>
              <a:latin typeface="Roboto"/>
            </a:endParaRPr>
          </a:p>
          <a:p>
            <a:pPr marL="571500" indent="-571500">
              <a:buFont typeface="Wingdings" pitchFamily="2" charset="2"/>
              <a:buChar char="§"/>
            </a:pPr>
            <a:r>
              <a:rPr lang="en-US" dirty="0">
                <a:solidFill>
                  <a:srgbClr val="263238"/>
                </a:solidFill>
                <a:latin typeface="Roboto"/>
              </a:rPr>
              <a:t>Dataset does not contain information on </a:t>
            </a:r>
            <a:r>
              <a:rPr lang="en-US" b="1" dirty="0">
                <a:solidFill>
                  <a:srgbClr val="263238"/>
                </a:solidFill>
                <a:latin typeface="Roboto"/>
              </a:rPr>
              <a:t>non-price-related promotions</a:t>
            </a:r>
            <a:r>
              <a:rPr lang="en-US" dirty="0">
                <a:solidFill>
                  <a:srgbClr val="263238"/>
                </a:solidFill>
                <a:latin typeface="Roboto"/>
              </a:rPr>
              <a:t>.</a:t>
            </a:r>
          </a:p>
          <a:p>
            <a:r>
              <a:rPr lang="en-US" dirty="0">
                <a:solidFill>
                  <a:srgbClr val="263238"/>
                </a:solidFill>
                <a:latin typeface="Roboto"/>
              </a:rPr>
              <a:t>     (TV advertising, catalogs, store displays, etc. )</a:t>
            </a:r>
          </a:p>
          <a:p>
            <a:endParaRPr lang="en-US" dirty="0">
              <a:solidFill>
                <a:srgbClr val="263238"/>
              </a:solidFill>
              <a:latin typeface="Roboto"/>
            </a:endParaRPr>
          </a:p>
          <a:p>
            <a:pPr marL="571500" indent="-571500">
              <a:buFont typeface="Wingdings" pitchFamily="2" charset="2"/>
              <a:buChar char="§"/>
            </a:pPr>
            <a:r>
              <a:rPr lang="en-US" dirty="0">
                <a:solidFill>
                  <a:srgbClr val="263238"/>
                </a:solidFill>
                <a:latin typeface="Roboto"/>
              </a:rPr>
              <a:t>Data is from a single retailer. Without information on consumer purchases from other retail outlets, studies on some consumers decisions such as product adoption, upgrade, and replacement could be subject to </a:t>
            </a:r>
            <a:r>
              <a:rPr lang="en-US" b="1" dirty="0">
                <a:solidFill>
                  <a:srgbClr val="263238"/>
                </a:solidFill>
                <a:latin typeface="Roboto"/>
              </a:rPr>
              <a:t>bias</a:t>
            </a:r>
            <a:r>
              <a:rPr lang="en-US" dirty="0">
                <a:solidFill>
                  <a:srgbClr val="263238"/>
                </a:solidFill>
                <a:latin typeface="Roboto"/>
              </a:rPr>
              <a:t>.</a:t>
            </a:r>
          </a:p>
          <a:p>
            <a:endParaRPr lang="en-US" dirty="0">
              <a:solidFill>
                <a:srgbClr val="263238"/>
              </a:solidFill>
              <a:latin typeface="Roboto"/>
            </a:endParaRPr>
          </a:p>
          <a:p>
            <a:pPr marL="571500" indent="-571500">
              <a:buFont typeface="Wingdings" pitchFamily="2" charset="2"/>
              <a:buChar char="§"/>
            </a:pPr>
            <a:r>
              <a:rPr lang="en-US" dirty="0">
                <a:solidFill>
                  <a:srgbClr val="263238"/>
                </a:solidFill>
                <a:latin typeface="Roboto"/>
              </a:rPr>
              <a:t>Dataset includes maximum transactions for purchases hence, any analysis on data is </a:t>
            </a:r>
            <a:r>
              <a:rPr lang="en-US" b="1" dirty="0">
                <a:solidFill>
                  <a:srgbClr val="263238"/>
                </a:solidFill>
                <a:latin typeface="Roboto"/>
              </a:rPr>
              <a:t>skewed towards purchases.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21761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4323BC-0F79-1149-9178-A115F2D40696}"/>
              </a:ext>
            </a:extLst>
          </p:cNvPr>
          <p:cNvSpPr txBox="1"/>
          <p:nvPr/>
        </p:nvSpPr>
        <p:spPr>
          <a:xfrm>
            <a:off x="3382282" y="5355861"/>
            <a:ext cx="17613085" cy="2056525"/>
          </a:xfrm>
          <a:prstGeom prst="rect">
            <a:avLst/>
          </a:prstGeom>
          <a:noFill/>
        </p:spPr>
        <p:txBody>
          <a:bodyPr wrap="square" lIns="365760" tIns="0" rIns="0" bIns="0" rtlCol="0">
            <a:spAutoFit/>
          </a:bodyPr>
          <a:lstStyle/>
          <a:p>
            <a:pPr algn="ctr">
              <a:lnSpc>
                <a:spcPts val="16700"/>
              </a:lnSpc>
            </a:pPr>
            <a:r>
              <a:rPr lang="en-US" sz="13300" spc="30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THANK</a:t>
            </a:r>
            <a:r>
              <a:rPr lang="en-US" sz="13300" spc="3000" dirty="0">
                <a:solidFill>
                  <a:schemeClr val="accent2"/>
                </a:solidFill>
                <a:latin typeface="Montserrat" charset="0"/>
                <a:ea typeface="Montserrat" charset="0"/>
                <a:cs typeface="Montserrat" charset="0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2306624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FAF0D33-A904-0A49-9A66-D3D3736A3EA5}"/>
              </a:ext>
            </a:extLst>
          </p:cNvPr>
          <p:cNvSpPr txBox="1"/>
          <p:nvPr/>
        </p:nvSpPr>
        <p:spPr>
          <a:xfrm>
            <a:off x="10369845" y="1150575"/>
            <a:ext cx="3669594" cy="100283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>
              <a:lnSpc>
                <a:spcPts val="7060"/>
              </a:lnSpc>
            </a:pPr>
            <a:r>
              <a:rPr lang="en-US" sz="6000" b="1" spc="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APPENDIX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EBB37D5-ABC8-A14B-86A0-2218D3BE109D}"/>
              </a:ext>
            </a:extLst>
          </p:cNvPr>
          <p:cNvCxnSpPr/>
          <p:nvPr/>
        </p:nvCxnSpPr>
        <p:spPr>
          <a:xfrm>
            <a:off x="11048135" y="2446904"/>
            <a:ext cx="228138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oogle Shape;56;p13">
            <a:extLst>
              <a:ext uri="{FF2B5EF4-FFF2-40B4-BE49-F238E27FC236}">
                <a16:creationId xmlns:a16="http://schemas.microsoft.com/office/drawing/2014/main" id="{CC84BA07-C4A5-B445-951B-6CDC33A14B4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662134" y="2740395"/>
            <a:ext cx="12197866" cy="104612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63;p14">
            <a:extLst>
              <a:ext uri="{FF2B5EF4-FFF2-40B4-BE49-F238E27FC236}">
                <a16:creationId xmlns:a16="http://schemas.microsoft.com/office/drawing/2014/main" id="{4D703FD9-F2C9-D84E-B064-B3029BFC402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4121"/>
          <a:stretch/>
        </p:blipFill>
        <p:spPr>
          <a:xfrm>
            <a:off x="1088828" y="3940545"/>
            <a:ext cx="9573306" cy="637888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922D05B-0BF9-4842-A824-1DA522745ADB}"/>
              </a:ext>
            </a:extLst>
          </p:cNvPr>
          <p:cNvSpPr/>
          <p:nvPr/>
        </p:nvSpPr>
        <p:spPr>
          <a:xfrm>
            <a:off x="2132155" y="2688689"/>
            <a:ext cx="748665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Finding the optimal clusters</a:t>
            </a:r>
          </a:p>
        </p:txBody>
      </p:sp>
    </p:spTree>
    <p:extLst>
      <p:ext uri="{BB962C8B-B14F-4D97-AF65-F5344CB8AC3E}">
        <p14:creationId xmlns:p14="http://schemas.microsoft.com/office/powerpoint/2010/main" val="12333966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6733" y="3755326"/>
            <a:ext cx="18232451" cy="787194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997767-F84F-1B4E-B62E-B8D66224980E}"/>
              </a:ext>
            </a:extLst>
          </p:cNvPr>
          <p:cNvSpPr txBox="1"/>
          <p:nvPr/>
        </p:nvSpPr>
        <p:spPr>
          <a:xfrm>
            <a:off x="10369845" y="1150575"/>
            <a:ext cx="3669594" cy="100283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>
              <a:lnSpc>
                <a:spcPts val="7060"/>
              </a:lnSpc>
            </a:pPr>
            <a:r>
              <a:rPr lang="en-US" sz="6000" b="1" spc="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APPENDIX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061F34F-D2B1-894E-91A0-BA55A0680376}"/>
              </a:ext>
            </a:extLst>
          </p:cNvPr>
          <p:cNvCxnSpPr/>
          <p:nvPr/>
        </p:nvCxnSpPr>
        <p:spPr>
          <a:xfrm>
            <a:off x="11048135" y="2446904"/>
            <a:ext cx="228138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58C688E8-0F8F-3B48-89F9-4BDB3E770B81}"/>
              </a:ext>
            </a:extLst>
          </p:cNvPr>
          <p:cNvSpPr/>
          <p:nvPr/>
        </p:nvSpPr>
        <p:spPr>
          <a:xfrm>
            <a:off x="2649433" y="2600427"/>
            <a:ext cx="1969621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Snapshot of Recency, Frequency, Monetary Score and RFM Class for each household ID</a:t>
            </a:r>
          </a:p>
        </p:txBody>
      </p:sp>
    </p:spTree>
    <p:extLst>
      <p:ext uri="{BB962C8B-B14F-4D97-AF65-F5344CB8AC3E}">
        <p14:creationId xmlns:p14="http://schemas.microsoft.com/office/powerpoint/2010/main" val="2052953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995" y="206719"/>
            <a:ext cx="16665005" cy="1350928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9194868-72A9-2F44-9DEE-F770AB194E59}"/>
              </a:ext>
            </a:extLst>
          </p:cNvPr>
          <p:cNvSpPr/>
          <p:nvPr/>
        </p:nvSpPr>
        <p:spPr>
          <a:xfrm>
            <a:off x="17830799" y="596623"/>
            <a:ext cx="566557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Finding best classifier</a:t>
            </a:r>
          </a:p>
          <a:p>
            <a:pPr algn="ctr"/>
            <a:r>
              <a:rPr lang="en-US" sz="40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Result: Random Forest</a:t>
            </a:r>
          </a:p>
        </p:txBody>
      </p:sp>
    </p:spTree>
    <p:extLst>
      <p:ext uri="{BB962C8B-B14F-4D97-AF65-F5344CB8AC3E}">
        <p14:creationId xmlns:p14="http://schemas.microsoft.com/office/powerpoint/2010/main" val="4007646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8847442" y="1150575"/>
            <a:ext cx="6714402" cy="100283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>
              <a:lnSpc>
                <a:spcPts val="7060"/>
              </a:lnSpc>
            </a:pPr>
            <a:r>
              <a:rPr lang="en-US" sz="6000" b="1" spc="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DATA DESCRIPTION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63455E2-D5DC-7740-9552-50ABF398DCA0}"/>
              </a:ext>
            </a:extLst>
          </p:cNvPr>
          <p:cNvSpPr/>
          <p:nvPr/>
        </p:nvSpPr>
        <p:spPr>
          <a:xfrm>
            <a:off x="1687918" y="3808765"/>
            <a:ext cx="10500907" cy="2431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Wingdings" pitchFamily="2" charset="2"/>
              <a:buChar char="§"/>
            </a:pP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Panel Date; 19,936 households with 173,262 transactions</a:t>
            </a:r>
          </a:p>
          <a:p>
            <a:pPr marL="571500" indent="-571500">
              <a:buFont typeface="Wingdings" pitchFamily="2" charset="2"/>
              <a:buChar char="§"/>
            </a:pP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From December 1998 to November 2004</a:t>
            </a:r>
          </a:p>
          <a:p>
            <a:pPr marL="571500" indent="-571500">
              <a:buFont typeface="Wingdings" pitchFamily="2" charset="2"/>
              <a:buChar char="§"/>
            </a:pP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292 product categories , including:</a:t>
            </a:r>
          </a:p>
          <a:p>
            <a:pPr lvl="1"/>
            <a:r>
              <a:rPr lang="en-US" sz="280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- Big ticket items televisions, cameras, and PDAs</a:t>
            </a:r>
          </a:p>
          <a:p>
            <a:pPr lvl="1"/>
            <a:r>
              <a:rPr lang="en-US" sz="280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- Small ticket items CDs, batteries and accessories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B19B4AF-BC82-7B4D-99B7-B5E7B692ADD4}"/>
              </a:ext>
            </a:extLst>
          </p:cNvPr>
          <p:cNvSpPr/>
          <p:nvPr/>
        </p:nvSpPr>
        <p:spPr>
          <a:xfrm>
            <a:off x="12978430" y="2599893"/>
            <a:ext cx="1301318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dirty="0">
                <a:latin typeface="Calibri" panose="020F0502020204030204" pitchFamily="34" charset="0"/>
              </a:rPr>
              <a:t>Key variables of interest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7595028-B1D4-6449-B321-079970ED34FA}"/>
              </a:ext>
            </a:extLst>
          </p:cNvPr>
          <p:cNvGrpSpPr/>
          <p:nvPr/>
        </p:nvGrpSpPr>
        <p:grpSpPr>
          <a:xfrm>
            <a:off x="12978430" y="3639357"/>
            <a:ext cx="11433179" cy="2640164"/>
            <a:chOff x="970592" y="9584981"/>
            <a:chExt cx="10312826" cy="2640164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9B1E196-6581-9B4B-9A25-7CA421BB7193}"/>
                </a:ext>
              </a:extLst>
            </p:cNvPr>
            <p:cNvSpPr/>
            <p:nvPr/>
          </p:nvSpPr>
          <p:spPr>
            <a:xfrm>
              <a:off x="970592" y="9609044"/>
              <a:ext cx="3046299" cy="26161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200" b="1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rPr>
                <a:t>Demographics</a:t>
              </a:r>
            </a:p>
            <a:p>
              <a:pPr marL="571500" indent="-571500">
                <a:buFont typeface="Wingdings" pitchFamily="2" charset="2"/>
                <a:buChar char="§"/>
              </a:pPr>
              <a:r>
                <a:rPr lang="en-US" sz="3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rPr>
                <a:t>Age</a:t>
              </a:r>
            </a:p>
            <a:p>
              <a:pPr marL="571500" indent="-571500">
                <a:buFont typeface="Wingdings" pitchFamily="2" charset="2"/>
                <a:buChar char="§"/>
              </a:pPr>
              <a:r>
                <a:rPr lang="en-US" sz="3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rPr>
                <a:t>Gender</a:t>
              </a:r>
            </a:p>
            <a:p>
              <a:pPr marL="571500" indent="-571500">
                <a:buFont typeface="Wingdings" pitchFamily="2" charset="2"/>
                <a:buChar char="§"/>
              </a:pPr>
              <a:r>
                <a:rPr lang="en-US" sz="3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rPr>
                <a:t>Children</a:t>
              </a:r>
            </a:p>
            <a:p>
              <a:pPr marL="571500" indent="-571500">
                <a:buFont typeface="Wingdings" pitchFamily="2" charset="2"/>
                <a:buChar char="§"/>
              </a:pPr>
              <a:r>
                <a:rPr lang="en-US" sz="3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rPr>
                <a:t>Income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FFDBF6F-1FA4-204B-8A83-E4EFBB9A84B0}"/>
                </a:ext>
              </a:extLst>
            </p:cNvPr>
            <p:cNvSpPr/>
            <p:nvPr/>
          </p:nvSpPr>
          <p:spPr>
            <a:xfrm>
              <a:off x="4268069" y="9584981"/>
              <a:ext cx="3046299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200" b="1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rPr>
                <a:t>Product</a:t>
              </a:r>
            </a:p>
            <a:p>
              <a:pPr marL="571500" indent="-571500">
                <a:buFont typeface="Wingdings" pitchFamily="2" charset="2"/>
                <a:buChar char="§"/>
              </a:pPr>
              <a:r>
                <a:rPr lang="en-US" sz="3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rPr>
                <a:t>Category</a:t>
              </a:r>
            </a:p>
            <a:p>
              <a:pPr marL="571500" indent="-571500">
                <a:buFont typeface="Wingdings" pitchFamily="2" charset="2"/>
                <a:buChar char="§"/>
              </a:pPr>
              <a:r>
                <a:rPr lang="en-US" sz="3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rPr>
                <a:t>Price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88F1B04-7A8C-5A46-BE45-73E13D5509D0}"/>
                </a:ext>
              </a:extLst>
            </p:cNvPr>
            <p:cNvSpPr/>
            <p:nvPr/>
          </p:nvSpPr>
          <p:spPr>
            <a:xfrm>
              <a:off x="7158003" y="9584981"/>
              <a:ext cx="4125415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200" b="1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rPr>
                <a:t>Transaction</a:t>
              </a:r>
              <a:endParaRPr lang="en-US" sz="320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  <a:p>
              <a:pPr marL="571500" indent="-571500">
                <a:buFont typeface="Wingdings" pitchFamily="2" charset="2"/>
                <a:buChar char="§"/>
              </a:pPr>
              <a:r>
                <a:rPr lang="en-US" sz="3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rPr>
                <a:t> Month</a:t>
              </a:r>
            </a:p>
            <a:p>
              <a:pPr marL="571500" indent="-571500">
                <a:buFont typeface="Wingdings" pitchFamily="2" charset="2"/>
                <a:buChar char="§"/>
              </a:pPr>
              <a:r>
                <a:rPr lang="en-US" sz="3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rPr>
                <a:t>Year</a:t>
              </a:r>
            </a:p>
            <a:p>
              <a:pPr marL="571500" indent="-571500">
                <a:buFont typeface="Wingdings" pitchFamily="2" charset="2"/>
                <a:buChar char="§"/>
              </a:pPr>
              <a:r>
                <a:rPr lang="en-US" sz="32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rPr>
                <a:t>Online Trans</a:t>
              </a:r>
            </a:p>
            <a:p>
              <a:endParaRPr lang="en-US" sz="320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E373E01F-AC85-3042-ACDE-C027135AEFEB}"/>
              </a:ext>
            </a:extLst>
          </p:cNvPr>
          <p:cNvSpPr/>
          <p:nvPr/>
        </p:nvSpPr>
        <p:spPr>
          <a:xfrm>
            <a:off x="1687918" y="2809190"/>
            <a:ext cx="515461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dirty="0">
                <a:latin typeface="Calibri" panose="020F0502020204030204" pitchFamily="34" charset="0"/>
              </a:rPr>
              <a:t>Dataset includes 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929CAB6-5A19-DE48-B6AE-9D13B6D69AE1}"/>
              </a:ext>
            </a:extLst>
          </p:cNvPr>
          <p:cNvCxnSpPr/>
          <p:nvPr/>
        </p:nvCxnSpPr>
        <p:spPr>
          <a:xfrm>
            <a:off x="11063953" y="2271807"/>
            <a:ext cx="228138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BF15945B-87BE-6F4B-A42B-68D52A3A9F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1190" y="7171100"/>
            <a:ext cx="17311654" cy="539432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4C87095-7B0F-EA46-B798-8BACDD20E78B}"/>
              </a:ext>
            </a:extLst>
          </p:cNvPr>
          <p:cNvSpPr/>
          <p:nvPr/>
        </p:nvSpPr>
        <p:spPr>
          <a:xfrm>
            <a:off x="1687918" y="6515364"/>
            <a:ext cx="515461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dirty="0">
                <a:latin typeface="Calibri" panose="020F0502020204030204" pitchFamily="34" charset="0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633390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1FEF91-C45C-9F43-A3A3-DB804383024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560" y="2494232"/>
            <a:ext cx="6812114" cy="53477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3E9CD7-32AB-0440-BA8C-9FA37A2EB2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87187" y="2390201"/>
            <a:ext cx="6812114" cy="55558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6F03FDF-9EF2-4D4E-95A0-5ADAED368435}"/>
              </a:ext>
            </a:extLst>
          </p:cNvPr>
          <p:cNvSpPr txBox="1"/>
          <p:nvPr/>
        </p:nvSpPr>
        <p:spPr>
          <a:xfrm>
            <a:off x="8847442" y="1150575"/>
            <a:ext cx="6714402" cy="100283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>
              <a:lnSpc>
                <a:spcPts val="7060"/>
              </a:lnSpc>
            </a:pPr>
            <a:r>
              <a:rPr lang="en-US" sz="6000" b="1" spc="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DATA DESCRIPTION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3E047AD-13FB-6848-B52C-039D06F8D857}"/>
              </a:ext>
            </a:extLst>
          </p:cNvPr>
          <p:cNvCxnSpPr/>
          <p:nvPr/>
        </p:nvCxnSpPr>
        <p:spPr>
          <a:xfrm>
            <a:off x="11063953" y="2271807"/>
            <a:ext cx="228138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17E05915-412C-B84C-A5CC-C185645CE434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8886" y="7946042"/>
            <a:ext cx="12232238" cy="5555846"/>
          </a:xfrm>
          <a:prstGeom prst="rect">
            <a:avLst/>
          </a:prstGeom>
        </p:spPr>
      </p:pic>
      <p:sp>
        <p:nvSpPr>
          <p:cNvPr id="9" name="Text Box 18">
            <a:extLst>
              <a:ext uri="{FF2B5EF4-FFF2-40B4-BE49-F238E27FC236}">
                <a16:creationId xmlns:a16="http://schemas.microsoft.com/office/drawing/2014/main" id="{B3208E29-D5D5-BE4E-AA0A-E347C4FA1854}"/>
              </a:ext>
            </a:extLst>
          </p:cNvPr>
          <p:cNvSpPr txBox="1"/>
          <p:nvPr/>
        </p:nvSpPr>
        <p:spPr>
          <a:xfrm>
            <a:off x="9952253" y="8050075"/>
            <a:ext cx="4572000" cy="444849"/>
          </a:xfrm>
          <a:prstGeom prst="rect">
            <a:avLst/>
          </a:prstGeom>
          <a:solidFill>
            <a:schemeClr val="lt1"/>
          </a:solidFill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Unit Price for Product Category</a:t>
            </a:r>
            <a:endParaRPr lang="en-US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1404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13218331" y="1118281"/>
            <a:ext cx="7906267" cy="100283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>
            <a:defPPr>
              <a:defRPr lang="en-US"/>
            </a:defPPr>
            <a:lvl1pPr algn="ctr">
              <a:lnSpc>
                <a:spcPts val="7060"/>
              </a:lnSpc>
              <a:defRPr sz="6000" b="1" spc="20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defRPr>
            </a:lvl1pPr>
          </a:lstStyle>
          <a:p>
            <a:r>
              <a:rPr lang="en-US" dirty="0"/>
              <a:t>BUSINESS OBJECTIVES </a:t>
            </a:r>
          </a:p>
        </p:txBody>
      </p:sp>
      <p:cxnSp>
        <p:nvCxnSpPr>
          <p:cNvPr id="35" name="Straight Connector 34"/>
          <p:cNvCxnSpPr/>
          <p:nvPr/>
        </p:nvCxnSpPr>
        <p:spPr>
          <a:xfrm>
            <a:off x="16030774" y="2446904"/>
            <a:ext cx="228138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BAF4BA8B-F417-6A44-BF32-29F00B228506}"/>
              </a:ext>
            </a:extLst>
          </p:cNvPr>
          <p:cNvGrpSpPr/>
          <p:nvPr/>
        </p:nvGrpSpPr>
        <p:grpSpPr>
          <a:xfrm>
            <a:off x="13063149" y="3232967"/>
            <a:ext cx="8240692" cy="8221097"/>
            <a:chOff x="2113669" y="3720256"/>
            <a:chExt cx="8240692" cy="8221097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DB99EE5-5FCF-FC4C-8407-128ABFD1BE1F}"/>
                </a:ext>
              </a:extLst>
            </p:cNvPr>
            <p:cNvSpPr/>
            <p:nvPr/>
          </p:nvSpPr>
          <p:spPr>
            <a:xfrm>
              <a:off x="2362515" y="8986698"/>
              <a:ext cx="7991846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54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rPr>
                <a:t>Predicting Customer Return Behavior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8984C0CE-B208-3241-8521-48A0C831EA9B}"/>
                </a:ext>
              </a:extLst>
            </p:cNvPr>
            <p:cNvSpPr/>
            <p:nvPr/>
          </p:nvSpPr>
          <p:spPr>
            <a:xfrm>
              <a:off x="2174835" y="5480417"/>
              <a:ext cx="799184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rPr>
                <a:t>Based on past purchase behaviors.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5ED7872-E79A-F54E-A6F4-7D1C5E567DF2}"/>
                </a:ext>
              </a:extLst>
            </p:cNvPr>
            <p:cNvSpPr/>
            <p:nvPr/>
          </p:nvSpPr>
          <p:spPr>
            <a:xfrm>
              <a:off x="2113669" y="3720256"/>
              <a:ext cx="8240692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54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rPr>
                <a:t>Identify Key Customers using Behavioral Segmentation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6C99A0A-AA9A-4E41-870C-8BD74BC17DCF}"/>
                </a:ext>
              </a:extLst>
            </p:cNvPr>
            <p:cNvSpPr/>
            <p:nvPr/>
          </p:nvSpPr>
          <p:spPr>
            <a:xfrm>
              <a:off x="2362515" y="10741024"/>
              <a:ext cx="7991846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rPr>
                <a:t>Based on customer’s demographic profile and product categories.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9FDC472-CEB4-7842-9E27-43C59E7E5CFE}"/>
                </a:ext>
              </a:extLst>
            </p:cNvPr>
            <p:cNvCxnSpPr>
              <a:cxnSpLocks/>
            </p:cNvCxnSpPr>
            <p:nvPr/>
          </p:nvCxnSpPr>
          <p:spPr>
            <a:xfrm>
              <a:off x="2260063" y="7412800"/>
              <a:ext cx="7821389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6380B163-8A3A-EB45-9B51-56FE38EED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7" y="179531"/>
            <a:ext cx="9753599" cy="67024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0C7346-1231-1C41-925B-D42CBA9E17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7" y="7075715"/>
            <a:ext cx="9753600" cy="6467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678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5754783" y="1224248"/>
            <a:ext cx="13363722" cy="100283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>
            <a:defPPr>
              <a:defRPr lang="en-US"/>
            </a:defPPr>
            <a:lvl1pPr algn="ctr">
              <a:lnSpc>
                <a:spcPts val="7060"/>
              </a:lnSpc>
              <a:defRPr sz="6000" b="1" spc="20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defRPr>
            </a:lvl1pPr>
          </a:lstStyle>
          <a:p>
            <a:r>
              <a:rPr lang="en-US" dirty="0"/>
              <a:t>SEGMENTATION USING RFM ANALYSIS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57E8008-3980-8F4F-BD91-B305306BE062}"/>
              </a:ext>
            </a:extLst>
          </p:cNvPr>
          <p:cNvSpPr/>
          <p:nvPr/>
        </p:nvSpPr>
        <p:spPr>
          <a:xfrm>
            <a:off x="1062338" y="2983832"/>
            <a:ext cx="358692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dirty="0">
                <a:solidFill>
                  <a:schemeClr val="tx2"/>
                </a:solidFill>
                <a:latin typeface="Calibri" panose="020F0502020204030204" pitchFamily="34" charset="0"/>
              </a:rPr>
              <a:t>Why RFM ? 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9906BE5-FEB0-F947-A901-D42306A8D99F}"/>
              </a:ext>
            </a:extLst>
          </p:cNvPr>
          <p:cNvGrpSpPr/>
          <p:nvPr/>
        </p:nvGrpSpPr>
        <p:grpSpPr>
          <a:xfrm>
            <a:off x="6663606" y="2983832"/>
            <a:ext cx="16651706" cy="9748233"/>
            <a:chOff x="4998002" y="2599304"/>
            <a:chExt cx="17524444" cy="9835702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26ACF33-456F-0C42-87CD-260862A3D70F}"/>
                </a:ext>
              </a:extLst>
            </p:cNvPr>
            <p:cNvCxnSpPr/>
            <p:nvPr/>
          </p:nvCxnSpPr>
          <p:spPr>
            <a:xfrm>
              <a:off x="11200535" y="2599304"/>
              <a:ext cx="2281380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" name="Picture 8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82CD6D0E-DD4E-054B-9BB0-8E82CDEE2F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649"/>
            <a:stretch/>
          </p:blipFill>
          <p:spPr>
            <a:xfrm>
              <a:off x="4998003" y="2599304"/>
              <a:ext cx="17524443" cy="8352326"/>
            </a:xfrm>
            <a:prstGeom prst="rect">
              <a:avLst/>
            </a:prstGeom>
            <a:solidFill>
              <a:srgbClr val="416787"/>
            </a:solidFill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8B3894E-707A-0D40-B4F2-0FACAC5B3FB2}"/>
                </a:ext>
              </a:extLst>
            </p:cNvPr>
            <p:cNvSpPr txBox="1"/>
            <p:nvPr/>
          </p:nvSpPr>
          <p:spPr>
            <a:xfrm>
              <a:off x="4998002" y="11050011"/>
              <a:ext cx="5373218" cy="1384995"/>
            </a:xfrm>
            <a:prstGeom prst="rect">
              <a:avLst/>
            </a:prstGeom>
            <a:solidFill>
              <a:srgbClr val="416787"/>
            </a:solidFill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Calibri" panose="020F0502020204030204" pitchFamily="34" charset="0"/>
                </a:rPr>
                <a:t> Quantile score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Calibri" panose="020F0502020204030204" pitchFamily="34" charset="0"/>
                </a:rPr>
                <a:t>1 – Most recent 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Calibri" panose="020F0502020204030204" pitchFamily="34" charset="0"/>
                </a:rPr>
                <a:t>4 – Least recent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CB5B339-17D9-3240-BB78-A9086EBEC3FB}"/>
                </a:ext>
              </a:extLst>
            </p:cNvPr>
            <p:cNvSpPr txBox="1"/>
            <p:nvPr/>
          </p:nvSpPr>
          <p:spPr>
            <a:xfrm>
              <a:off x="11073615" y="11016480"/>
              <a:ext cx="5373218" cy="1384995"/>
            </a:xfrm>
            <a:prstGeom prst="rect">
              <a:avLst/>
            </a:prstGeom>
            <a:solidFill>
              <a:srgbClr val="B46567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Calibri" panose="020F0502020204030204" pitchFamily="34" charset="0"/>
                </a:rPr>
                <a:t>Quantile score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Calibri" panose="020F0502020204030204" pitchFamily="34" charset="0"/>
                </a:rPr>
                <a:t>1 – Most Frequent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Calibri" panose="020F0502020204030204" pitchFamily="34" charset="0"/>
                </a:rPr>
                <a:t>4 – Least Frequent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11C5AC5-76C5-2848-9542-1A2DC188A774}"/>
                </a:ext>
              </a:extLst>
            </p:cNvPr>
            <p:cNvSpPr txBox="1"/>
            <p:nvPr/>
          </p:nvSpPr>
          <p:spPr>
            <a:xfrm>
              <a:off x="17149228" y="11022571"/>
              <a:ext cx="5373218" cy="1384995"/>
            </a:xfrm>
            <a:prstGeom prst="rect">
              <a:avLst/>
            </a:prstGeom>
            <a:solidFill>
              <a:srgbClr val="467C5C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Calibri" panose="020F0502020204030204" pitchFamily="34" charset="0"/>
                </a:rPr>
                <a:t>Quantile score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Calibri" panose="020F0502020204030204" pitchFamily="34" charset="0"/>
                </a:rPr>
                <a:t>1 – High Value</a:t>
              </a:r>
            </a:p>
            <a:p>
              <a:pPr algn="ctr"/>
              <a:r>
                <a:rPr lang="en-US" sz="2800" dirty="0">
                  <a:solidFill>
                    <a:schemeClr val="bg1"/>
                  </a:solidFill>
                  <a:latin typeface="Calibri" panose="020F0502020204030204" pitchFamily="34" charset="0"/>
                </a:rPr>
                <a:t>4 – Low Value</a:t>
              </a:r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6F34C726-26BB-434E-842A-64BF004B6C6D}"/>
              </a:ext>
            </a:extLst>
          </p:cNvPr>
          <p:cNvSpPr/>
          <p:nvPr/>
        </p:nvSpPr>
        <p:spPr>
          <a:xfrm>
            <a:off x="1062338" y="3997586"/>
            <a:ext cx="41834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>
              <a:buFont typeface="Wingdings" pitchFamily="2" charset="2"/>
              <a:buChar char="§"/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Behavior-based</a:t>
            </a:r>
          </a:p>
          <a:p>
            <a:pPr marL="685800" indent="-685800">
              <a:buFont typeface="Wingdings" pitchFamily="2" charset="2"/>
              <a:buChar char="§"/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Focuses on Past Purchase transactions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0A2375-795E-AD45-ABDC-62CB1A032BC7}"/>
              </a:ext>
            </a:extLst>
          </p:cNvPr>
          <p:cNvSpPr/>
          <p:nvPr/>
        </p:nvSpPr>
        <p:spPr>
          <a:xfrm>
            <a:off x="1101007" y="7061617"/>
            <a:ext cx="437593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dirty="0">
                <a:solidFill>
                  <a:schemeClr val="tx2"/>
                </a:solidFill>
                <a:latin typeface="Calibri" panose="020F0502020204030204" pitchFamily="34" charset="0"/>
              </a:rPr>
              <a:t>What is RFM ?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0E71904-6149-014E-AB21-101EEC58337D}"/>
              </a:ext>
            </a:extLst>
          </p:cNvPr>
          <p:cNvSpPr/>
          <p:nvPr/>
        </p:nvSpPr>
        <p:spPr>
          <a:xfrm>
            <a:off x="1255410" y="11550828"/>
            <a:ext cx="437593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dirty="0">
                <a:solidFill>
                  <a:schemeClr val="tx2"/>
                </a:solidFill>
                <a:latin typeface="Calibri" panose="020F0502020204030204" pitchFamily="34" charset="0"/>
              </a:rPr>
              <a:t>RFM Score  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FA02953-A330-2A4E-8BEF-6DE69F3EBDFB}"/>
              </a:ext>
            </a:extLst>
          </p:cNvPr>
          <p:cNvCxnSpPr>
            <a:cxnSpLocks/>
          </p:cNvCxnSpPr>
          <p:nvPr/>
        </p:nvCxnSpPr>
        <p:spPr>
          <a:xfrm flipV="1">
            <a:off x="5159807" y="3152274"/>
            <a:ext cx="1313182" cy="39132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BFA92C3-CFC1-FB4B-B78D-3AD0E0DA1E82}"/>
              </a:ext>
            </a:extLst>
          </p:cNvPr>
          <p:cNvCxnSpPr>
            <a:cxnSpLocks/>
          </p:cNvCxnSpPr>
          <p:nvPr/>
        </p:nvCxnSpPr>
        <p:spPr>
          <a:xfrm>
            <a:off x="5159807" y="7984947"/>
            <a:ext cx="1313182" cy="31081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2744C3D-E42A-B04A-91E5-BA20DEDEB90D}"/>
              </a:ext>
            </a:extLst>
          </p:cNvPr>
          <p:cNvCxnSpPr/>
          <p:nvPr/>
        </p:nvCxnSpPr>
        <p:spPr>
          <a:xfrm>
            <a:off x="11048135" y="2446904"/>
            <a:ext cx="228138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E53F2EF-7BEE-CB4C-BC70-A804390554BC}"/>
              </a:ext>
            </a:extLst>
          </p:cNvPr>
          <p:cNvCxnSpPr>
            <a:cxnSpLocks/>
          </p:cNvCxnSpPr>
          <p:nvPr/>
        </p:nvCxnSpPr>
        <p:spPr>
          <a:xfrm>
            <a:off x="4649260" y="12039600"/>
            <a:ext cx="18237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0980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7901491" y="1224248"/>
            <a:ext cx="9070305" cy="100283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>
            <a:defPPr>
              <a:defRPr lang="en-US"/>
            </a:defPPr>
            <a:lvl1pPr algn="ctr">
              <a:lnSpc>
                <a:spcPts val="7060"/>
              </a:lnSpc>
              <a:defRPr sz="6000" b="1" spc="20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defRPr>
            </a:lvl1pPr>
          </a:lstStyle>
          <a:p>
            <a:r>
              <a:rPr lang="en-US" dirty="0"/>
              <a:t>RFM SCORE CALCULATION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26ACF33-456F-0C42-87CD-260862A3D70F}"/>
              </a:ext>
            </a:extLst>
          </p:cNvPr>
          <p:cNvCxnSpPr/>
          <p:nvPr/>
        </p:nvCxnSpPr>
        <p:spPr>
          <a:xfrm>
            <a:off x="10721013" y="2564549"/>
            <a:ext cx="2167765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82CD6D0E-DD4E-054B-9BB0-8E82CDEE2F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78" t="15649" b="43580"/>
          <a:stretch/>
        </p:blipFill>
        <p:spPr>
          <a:xfrm>
            <a:off x="1568149" y="9672856"/>
            <a:ext cx="3246451" cy="2589692"/>
          </a:xfrm>
          <a:prstGeom prst="rect">
            <a:avLst/>
          </a:prstGeom>
          <a:solidFill>
            <a:srgbClr val="416787"/>
          </a:solidFill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6F34C726-26BB-434E-842A-64BF004B6C6D}"/>
              </a:ext>
            </a:extLst>
          </p:cNvPr>
          <p:cNvSpPr/>
          <p:nvPr/>
        </p:nvSpPr>
        <p:spPr>
          <a:xfrm>
            <a:off x="6293674" y="3445993"/>
            <a:ext cx="1570907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chemeClr val="tx2"/>
                </a:solidFill>
              </a:rPr>
              <a:t>Difference between a ‘</a:t>
            </a:r>
            <a:r>
              <a:rPr lang="en-US" b="1" i="1" dirty="0">
                <a:solidFill>
                  <a:schemeClr val="tx2"/>
                </a:solidFill>
              </a:rPr>
              <a:t>Reference Date</a:t>
            </a:r>
            <a:r>
              <a:rPr lang="en-US" i="1" dirty="0">
                <a:solidFill>
                  <a:schemeClr val="tx2"/>
                </a:solidFill>
              </a:rPr>
              <a:t>’ (Last Date Observation in the dataset) and the ‘</a:t>
            </a:r>
            <a:r>
              <a:rPr lang="en-US" b="1" i="1" dirty="0">
                <a:solidFill>
                  <a:schemeClr val="tx2"/>
                </a:solidFill>
              </a:rPr>
              <a:t>Last Purchase Date</a:t>
            </a:r>
            <a:r>
              <a:rPr lang="en-US" i="1" dirty="0">
                <a:solidFill>
                  <a:schemeClr val="tx2"/>
                </a:solidFill>
              </a:rPr>
              <a:t>’ for each household. This score was then converted into a score ranging from 1-4 after normalization.</a:t>
            </a:r>
          </a:p>
        </p:txBody>
      </p:sp>
      <p:pic>
        <p:nvPicPr>
          <p:cNvPr id="22" name="Picture 21" descr="A screenshot of a cell phone&#10;&#10;Description automatically generated">
            <a:extLst>
              <a:ext uri="{FF2B5EF4-FFF2-40B4-BE49-F238E27FC236}">
                <a16:creationId xmlns:a16="http://schemas.microsoft.com/office/drawing/2014/main" id="{FEA096CB-7EDE-6541-ABC2-239CB8C92F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89" t="15649" r="36932" b="44476"/>
          <a:stretch/>
        </p:blipFill>
        <p:spPr>
          <a:xfrm>
            <a:off x="1559557" y="6407111"/>
            <a:ext cx="3149197" cy="2589692"/>
          </a:xfrm>
          <a:prstGeom prst="rect">
            <a:avLst/>
          </a:prstGeom>
          <a:solidFill>
            <a:srgbClr val="416787"/>
          </a:solidFill>
        </p:spPr>
      </p:pic>
      <p:pic>
        <p:nvPicPr>
          <p:cNvPr id="28" name="Picture 27" descr="A screenshot of a cell phone&#10;&#10;Description automatically generated">
            <a:extLst>
              <a:ext uri="{FF2B5EF4-FFF2-40B4-BE49-F238E27FC236}">
                <a16:creationId xmlns:a16="http://schemas.microsoft.com/office/drawing/2014/main" id="{0419DE91-EA83-674D-8C2D-07C0322195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49" r="69878" b="43580"/>
          <a:stretch/>
        </p:blipFill>
        <p:spPr>
          <a:xfrm>
            <a:off x="1559557" y="3050325"/>
            <a:ext cx="3246451" cy="2589692"/>
          </a:xfrm>
          <a:prstGeom prst="rect">
            <a:avLst/>
          </a:prstGeom>
          <a:solidFill>
            <a:srgbClr val="416787"/>
          </a:solidFill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54E559B1-E603-8141-99C5-5DDB485CA74C}"/>
              </a:ext>
            </a:extLst>
          </p:cNvPr>
          <p:cNvSpPr/>
          <p:nvPr/>
        </p:nvSpPr>
        <p:spPr>
          <a:xfrm>
            <a:off x="6293674" y="6824794"/>
            <a:ext cx="1570907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914217">
              <a:defRPr/>
            </a:pPr>
            <a:r>
              <a:rPr lang="en-US" i="1" dirty="0">
                <a:solidFill>
                  <a:schemeClr val="tx2"/>
                </a:solidFill>
              </a:rPr>
              <a:t>Number of transactions i.e. ‘</a:t>
            </a:r>
            <a:r>
              <a:rPr lang="en-US" b="1" i="1" dirty="0">
                <a:solidFill>
                  <a:schemeClr val="tx2"/>
                </a:solidFill>
              </a:rPr>
              <a:t>Number of Unique Invoices</a:t>
            </a:r>
            <a:r>
              <a:rPr lang="en-US" i="1" dirty="0">
                <a:solidFill>
                  <a:schemeClr val="tx2"/>
                </a:solidFill>
              </a:rPr>
              <a:t>’ for each household during the period of relationship with the company. This score was then converted into a score ranging from 1-4 after normalization.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BA9AEC1-9E36-944F-9E7F-E09E43D407F5}"/>
              </a:ext>
            </a:extLst>
          </p:cNvPr>
          <p:cNvSpPr/>
          <p:nvPr/>
        </p:nvSpPr>
        <p:spPr>
          <a:xfrm>
            <a:off x="6293674" y="10090539"/>
            <a:ext cx="1570907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914217">
              <a:defRPr/>
            </a:pPr>
            <a:r>
              <a:rPr lang="en-US" i="1" dirty="0">
                <a:solidFill>
                  <a:schemeClr val="tx2"/>
                </a:solidFill>
              </a:rPr>
              <a:t>‘</a:t>
            </a:r>
            <a:r>
              <a:rPr lang="en-US" b="1" i="1" dirty="0">
                <a:solidFill>
                  <a:schemeClr val="tx2"/>
                </a:solidFill>
              </a:rPr>
              <a:t>Amount spend’</a:t>
            </a:r>
            <a:r>
              <a:rPr lang="en-US" i="1" dirty="0">
                <a:solidFill>
                  <a:schemeClr val="tx2"/>
                </a:solidFill>
              </a:rPr>
              <a:t> for  each household during the period of relationship with the company. This score was then converted into a score ranging from 1-4 after normalization.</a:t>
            </a:r>
          </a:p>
        </p:txBody>
      </p:sp>
    </p:spTree>
    <p:extLst>
      <p:ext uri="{BB962C8B-B14F-4D97-AF65-F5344CB8AC3E}">
        <p14:creationId xmlns:p14="http://schemas.microsoft.com/office/powerpoint/2010/main" val="209759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E2FB7CD-337D-204F-AE3B-D58BE75B4BE4}"/>
              </a:ext>
            </a:extLst>
          </p:cNvPr>
          <p:cNvSpPr txBox="1"/>
          <p:nvPr/>
        </p:nvSpPr>
        <p:spPr>
          <a:xfrm>
            <a:off x="3985549" y="1224248"/>
            <a:ext cx="16902192" cy="100283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>
            <a:defPPr>
              <a:defRPr lang="en-US"/>
            </a:defPPr>
            <a:lvl1pPr algn="ctr">
              <a:lnSpc>
                <a:spcPts val="7060"/>
              </a:lnSpc>
              <a:defRPr sz="6000" b="1" spc="20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defRPr>
            </a:lvl1pPr>
          </a:lstStyle>
          <a:p>
            <a:r>
              <a:rPr lang="en-US" dirty="0"/>
              <a:t>SEGMENTATION USING RFM BEHAVIOR ANALYSIS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1A58D55-944E-D747-984E-920AF06B2316}"/>
              </a:ext>
            </a:extLst>
          </p:cNvPr>
          <p:cNvGrpSpPr/>
          <p:nvPr/>
        </p:nvGrpSpPr>
        <p:grpSpPr>
          <a:xfrm>
            <a:off x="1497755" y="2462788"/>
            <a:ext cx="14438930" cy="10028964"/>
            <a:chOff x="1497755" y="2272735"/>
            <a:chExt cx="14438930" cy="10028964"/>
          </a:xfrm>
        </p:grpSpPr>
        <p:pic>
          <p:nvPicPr>
            <p:cNvPr id="4" name="Picture 3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7029913C-2DE4-4D45-AF6E-7A1E7CB1D5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7755" y="3418127"/>
              <a:ext cx="14438930" cy="8883572"/>
            </a:xfrm>
            <a:prstGeom prst="rect">
              <a:avLst/>
            </a:prstGeom>
          </p:spPr>
        </p:pic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064672E-9164-6646-BC78-A36F95798EB3}"/>
                </a:ext>
              </a:extLst>
            </p:cNvPr>
            <p:cNvCxnSpPr/>
            <p:nvPr/>
          </p:nvCxnSpPr>
          <p:spPr>
            <a:xfrm>
              <a:off x="11048135" y="2272735"/>
              <a:ext cx="2281380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5B70F6-8683-AC4E-A71C-FB227A07C536}"/>
                </a:ext>
              </a:extLst>
            </p:cNvPr>
            <p:cNvSpPr/>
            <p:nvPr/>
          </p:nvSpPr>
          <p:spPr>
            <a:xfrm>
              <a:off x="9907445" y="11471643"/>
              <a:ext cx="1961016" cy="67681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9B813B-AE9F-E54A-B846-FF7B98E5DF9A}"/>
                </a:ext>
              </a:extLst>
            </p:cNvPr>
            <p:cNvSpPr/>
            <p:nvPr/>
          </p:nvSpPr>
          <p:spPr>
            <a:xfrm>
              <a:off x="12028643" y="11471643"/>
              <a:ext cx="1611275" cy="676814"/>
            </a:xfrm>
            <a:prstGeom prst="rect">
              <a:avLst/>
            </a:prstGeom>
            <a:noFill/>
            <a:ln>
              <a:solidFill>
                <a:srgbClr val="4167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D441548-6ADA-3F4E-A2C8-9A98F3CFB292}"/>
                </a:ext>
              </a:extLst>
            </p:cNvPr>
            <p:cNvSpPr/>
            <p:nvPr/>
          </p:nvSpPr>
          <p:spPr>
            <a:xfrm>
              <a:off x="4520713" y="10286985"/>
              <a:ext cx="1749729" cy="568411"/>
            </a:xfrm>
            <a:prstGeom prst="rect">
              <a:avLst/>
            </a:prstGeom>
            <a:noFill/>
            <a:ln>
              <a:solidFill>
                <a:srgbClr val="B465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7430041-B2E9-C741-8D1A-ABA132B790FE}"/>
                </a:ext>
              </a:extLst>
            </p:cNvPr>
            <p:cNvSpPr/>
            <p:nvPr/>
          </p:nvSpPr>
          <p:spPr>
            <a:xfrm>
              <a:off x="8251371" y="10235866"/>
              <a:ext cx="1495892" cy="507001"/>
            </a:xfrm>
            <a:prstGeom prst="rect">
              <a:avLst/>
            </a:prstGeom>
            <a:noFill/>
            <a:ln>
              <a:solidFill>
                <a:srgbClr val="B465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6AE1CE7-FFCE-E446-ADD1-2A502955B5DD}"/>
                </a:ext>
              </a:extLst>
            </p:cNvPr>
            <p:cNvSpPr/>
            <p:nvPr/>
          </p:nvSpPr>
          <p:spPr>
            <a:xfrm>
              <a:off x="1591050" y="2666722"/>
              <a:ext cx="13670721" cy="584775"/>
            </a:xfrm>
            <a:prstGeom prst="rect">
              <a:avLst/>
            </a:prstGeom>
            <a:solidFill>
              <a:schemeClr val="tx2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3200" i="1" dirty="0">
                  <a:solidFill>
                    <a:schemeClr val="bg1"/>
                  </a:solidFill>
                  <a:latin typeface="Calibri" panose="020F0502020204030204" pitchFamily="34" charset="0"/>
                </a:rPr>
                <a:t>K-Means Clustering</a:t>
              </a: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C868704D-BB1E-854E-8252-66B7E7C2DB7F}"/>
              </a:ext>
            </a:extLst>
          </p:cNvPr>
          <p:cNvSpPr/>
          <p:nvPr/>
        </p:nvSpPr>
        <p:spPr>
          <a:xfrm>
            <a:off x="15936685" y="2841385"/>
            <a:ext cx="796047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Wingdings" pitchFamily="2" charset="2"/>
              <a:buChar char="§"/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Panel Data converted to Cross Sectional Data on Household ID for RFM analysis</a:t>
            </a:r>
          </a:p>
          <a:p>
            <a:pPr marL="571500" indent="-571500">
              <a:buFont typeface="Wingdings" pitchFamily="2" charset="2"/>
              <a:buChar char="§"/>
            </a:pPr>
            <a:endParaRPr lang="en-US" dirty="0">
              <a:solidFill>
                <a:schemeClr val="tx2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  <a:p>
            <a:pPr marL="571500" indent="-571500">
              <a:buFont typeface="Wingdings" pitchFamily="2" charset="2"/>
              <a:buChar char="§"/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Optimal K = 6, based on Silhouette Score</a:t>
            </a:r>
          </a:p>
          <a:p>
            <a:pPr marL="571500" indent="-571500">
              <a:buFont typeface="Wingdings" pitchFamily="2" charset="2"/>
              <a:buChar char="§"/>
            </a:pPr>
            <a:endParaRPr lang="en-US" dirty="0">
              <a:solidFill>
                <a:schemeClr val="tx2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  <a:p>
            <a:pPr marL="571500" indent="-571500">
              <a:buFont typeface="Wingdings" pitchFamily="2" charset="2"/>
              <a:buChar char="§"/>
            </a:pPr>
            <a:endParaRPr lang="en-US" dirty="0">
              <a:solidFill>
                <a:schemeClr val="tx2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  <a:p>
            <a:pPr marL="571500" indent="-571500">
              <a:buFont typeface="Wingdings" pitchFamily="2" charset="2"/>
              <a:buChar char="§"/>
            </a:pP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1D03C29-C041-8E4E-8097-755072CB7908}"/>
              </a:ext>
            </a:extLst>
          </p:cNvPr>
          <p:cNvSpPr/>
          <p:nvPr/>
        </p:nvSpPr>
        <p:spPr>
          <a:xfrm>
            <a:off x="16023016" y="6724090"/>
            <a:ext cx="7577855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rgbClr val="C00000"/>
                </a:solidFill>
              </a:rPr>
              <a:t>3</a:t>
            </a:r>
            <a:r>
              <a:rPr lang="en-US" sz="3200" b="1" dirty="0">
                <a:solidFill>
                  <a:schemeClr val="tx2"/>
                </a:solidFill>
              </a:rPr>
              <a:t>-Loyal High Value</a:t>
            </a:r>
            <a:r>
              <a:rPr lang="en-US" sz="3200" dirty="0">
                <a:solidFill>
                  <a:schemeClr val="tx2"/>
                </a:solidFill>
              </a:rPr>
              <a:t> have high income and highest online transactions</a:t>
            </a:r>
          </a:p>
          <a:p>
            <a:r>
              <a:rPr lang="en-US" sz="4000" b="1" dirty="0">
                <a:solidFill>
                  <a:srgbClr val="C00000"/>
                </a:solidFill>
              </a:rPr>
              <a:t>0-</a:t>
            </a:r>
            <a:r>
              <a:rPr lang="en-US" sz="3200" b="1" dirty="0">
                <a:solidFill>
                  <a:schemeClr val="tx2"/>
                </a:solidFill>
              </a:rPr>
              <a:t>Infrequent High Value</a:t>
            </a:r>
            <a:r>
              <a:rPr lang="en-US" sz="3200" dirty="0">
                <a:solidFill>
                  <a:schemeClr val="tx2"/>
                </a:solidFill>
              </a:rPr>
              <a:t> have high income and do not shop online and have comparatively more children</a:t>
            </a:r>
          </a:p>
          <a:p>
            <a:r>
              <a:rPr lang="en-US" sz="4000" b="1" dirty="0">
                <a:solidFill>
                  <a:srgbClr val="C00000"/>
                </a:solidFill>
              </a:rPr>
              <a:t>4</a:t>
            </a:r>
            <a:r>
              <a:rPr lang="en-US" sz="3200" b="1" dirty="0">
                <a:solidFill>
                  <a:schemeClr val="tx2"/>
                </a:solidFill>
              </a:rPr>
              <a:t>-Churned High Value</a:t>
            </a:r>
            <a:r>
              <a:rPr lang="en-US" sz="3200" dirty="0">
                <a:solidFill>
                  <a:schemeClr val="tx2"/>
                </a:solidFill>
              </a:rPr>
              <a:t> have slightly higher income and lowest online transactions</a:t>
            </a:r>
          </a:p>
          <a:p>
            <a:r>
              <a:rPr lang="en-US" sz="4000" b="1" dirty="0">
                <a:solidFill>
                  <a:srgbClr val="C00000"/>
                </a:solidFill>
              </a:rPr>
              <a:t>2</a:t>
            </a:r>
            <a:r>
              <a:rPr lang="en-US" sz="3200" b="1" dirty="0">
                <a:solidFill>
                  <a:schemeClr val="tx2"/>
                </a:solidFill>
              </a:rPr>
              <a:t>-Infrequent Low Value</a:t>
            </a:r>
            <a:r>
              <a:rPr lang="en-US" sz="3200" dirty="0">
                <a:solidFill>
                  <a:schemeClr val="tx2"/>
                </a:solidFill>
              </a:rPr>
              <a:t> have moderate income and also have children and also shop online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ABB3A4-9BF0-6B4A-8155-115D35525633}"/>
              </a:ext>
            </a:extLst>
          </p:cNvPr>
          <p:cNvSpPr/>
          <p:nvPr/>
        </p:nvSpPr>
        <p:spPr>
          <a:xfrm>
            <a:off x="4527501" y="11664879"/>
            <a:ext cx="1749729" cy="568411"/>
          </a:xfrm>
          <a:prstGeom prst="rect">
            <a:avLst/>
          </a:prstGeom>
          <a:noFill/>
          <a:ln>
            <a:solidFill>
              <a:srgbClr val="B465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3CEC68D-3827-B04A-9A0B-7F0B4A074C44}"/>
              </a:ext>
            </a:extLst>
          </p:cNvPr>
          <p:cNvSpPr/>
          <p:nvPr/>
        </p:nvSpPr>
        <p:spPr>
          <a:xfrm>
            <a:off x="8260785" y="10988066"/>
            <a:ext cx="1495892" cy="676813"/>
          </a:xfrm>
          <a:prstGeom prst="rect">
            <a:avLst/>
          </a:prstGeom>
          <a:noFill/>
          <a:ln>
            <a:solidFill>
              <a:srgbClr val="B465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597F48E-8438-914A-B594-1D8582E62D12}"/>
              </a:ext>
            </a:extLst>
          </p:cNvPr>
          <p:cNvSpPr/>
          <p:nvPr/>
        </p:nvSpPr>
        <p:spPr>
          <a:xfrm>
            <a:off x="9924552" y="10426021"/>
            <a:ext cx="1961016" cy="5620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38E3ED0-8F5D-294F-AF71-27887806196C}"/>
              </a:ext>
            </a:extLst>
          </p:cNvPr>
          <p:cNvSpPr/>
          <p:nvPr/>
        </p:nvSpPr>
        <p:spPr>
          <a:xfrm>
            <a:off x="9930978" y="11045449"/>
            <a:ext cx="1961016" cy="5620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11DC14-8772-694D-B296-5785AF27BFA3}"/>
              </a:ext>
            </a:extLst>
          </p:cNvPr>
          <p:cNvSpPr/>
          <p:nvPr/>
        </p:nvSpPr>
        <p:spPr>
          <a:xfrm>
            <a:off x="4415071" y="3639934"/>
            <a:ext cx="1961015" cy="8698576"/>
          </a:xfrm>
          <a:prstGeom prst="rect">
            <a:avLst/>
          </a:prstGeom>
          <a:noFill/>
          <a:ln w="38100">
            <a:solidFill>
              <a:srgbClr val="4167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84D24D5-4A15-544A-99C9-67A30C09E121}"/>
              </a:ext>
            </a:extLst>
          </p:cNvPr>
          <p:cNvSpPr/>
          <p:nvPr/>
        </p:nvSpPr>
        <p:spPr>
          <a:xfrm>
            <a:off x="8164086" y="3639934"/>
            <a:ext cx="1749729" cy="8698576"/>
          </a:xfrm>
          <a:prstGeom prst="rect">
            <a:avLst/>
          </a:prstGeom>
          <a:noFill/>
          <a:ln w="38100">
            <a:solidFill>
              <a:srgbClr val="4167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82161B3-B511-4E41-99B4-E7F1A2BF1440}"/>
              </a:ext>
            </a:extLst>
          </p:cNvPr>
          <p:cNvSpPr/>
          <p:nvPr/>
        </p:nvSpPr>
        <p:spPr>
          <a:xfrm>
            <a:off x="9958269" y="3608180"/>
            <a:ext cx="1950888" cy="8698576"/>
          </a:xfrm>
          <a:prstGeom prst="rect">
            <a:avLst/>
          </a:prstGeom>
          <a:noFill/>
          <a:ln w="38100">
            <a:solidFill>
              <a:srgbClr val="4167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4D95788-BA80-C544-B747-B4744C536922}"/>
              </a:ext>
            </a:extLst>
          </p:cNvPr>
          <p:cNvSpPr/>
          <p:nvPr/>
        </p:nvSpPr>
        <p:spPr>
          <a:xfrm>
            <a:off x="11972033" y="3618605"/>
            <a:ext cx="1950888" cy="8698576"/>
          </a:xfrm>
          <a:prstGeom prst="rect">
            <a:avLst/>
          </a:prstGeom>
          <a:noFill/>
          <a:ln w="38100">
            <a:solidFill>
              <a:srgbClr val="4167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A4C229D-AA03-E048-810E-523E5A398EFD}"/>
              </a:ext>
            </a:extLst>
          </p:cNvPr>
          <p:cNvGrpSpPr/>
          <p:nvPr/>
        </p:nvGrpSpPr>
        <p:grpSpPr>
          <a:xfrm>
            <a:off x="1022871" y="12569337"/>
            <a:ext cx="14238900" cy="711820"/>
            <a:chOff x="1022871" y="12255625"/>
            <a:chExt cx="14238900" cy="7118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93FEA40-382D-B643-81BA-B7AE4D68A1EB}"/>
                </a:ext>
              </a:extLst>
            </p:cNvPr>
            <p:cNvSpPr/>
            <p:nvPr/>
          </p:nvSpPr>
          <p:spPr>
            <a:xfrm>
              <a:off x="4714546" y="12311609"/>
              <a:ext cx="1225015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rPr>
                <a:t> 2078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1D055E1-958B-0B4B-81FF-136E8B3E8399}"/>
                </a:ext>
              </a:extLst>
            </p:cNvPr>
            <p:cNvSpPr/>
            <p:nvPr/>
          </p:nvSpPr>
          <p:spPr>
            <a:xfrm>
              <a:off x="1109202" y="12317181"/>
              <a:ext cx="3411511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b="1" dirty="0">
                  <a:solidFill>
                    <a:srgbClr val="C00000"/>
                  </a:solidFill>
                  <a:latin typeface="Calibri" panose="020F0502020204030204" pitchFamily="34" charset="0"/>
                </a:rPr>
                <a:t>No. of Households </a:t>
              </a:r>
              <a:endParaRPr lang="en-US" sz="3200" b="1" dirty="0">
                <a:solidFill>
                  <a:srgbClr val="C00000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EA17403-9145-954A-8350-70466E60421F}"/>
                </a:ext>
              </a:extLst>
            </p:cNvPr>
            <p:cNvSpPr/>
            <p:nvPr/>
          </p:nvSpPr>
          <p:spPr>
            <a:xfrm>
              <a:off x="6657578" y="12286402"/>
              <a:ext cx="1225015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rPr>
                <a:t> 4607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1436942-365E-8545-BBDF-FCC3C41FBB84}"/>
                </a:ext>
              </a:extLst>
            </p:cNvPr>
            <p:cNvSpPr/>
            <p:nvPr/>
          </p:nvSpPr>
          <p:spPr>
            <a:xfrm>
              <a:off x="8441471" y="12317181"/>
              <a:ext cx="1225015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rPr>
                <a:t> 2575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291E005-78A1-884C-AF33-1DA6DFD2E6A4}"/>
                </a:ext>
              </a:extLst>
            </p:cNvPr>
            <p:cNvSpPr/>
            <p:nvPr/>
          </p:nvSpPr>
          <p:spPr>
            <a:xfrm>
              <a:off x="10225364" y="12321114"/>
              <a:ext cx="1225015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rPr>
                <a:t> 5500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900EC06-86FA-1749-BF29-FC697A9A41B8}"/>
                </a:ext>
              </a:extLst>
            </p:cNvPr>
            <p:cNvSpPr/>
            <p:nvPr/>
          </p:nvSpPr>
          <p:spPr>
            <a:xfrm>
              <a:off x="12219045" y="12303009"/>
              <a:ext cx="1225015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rPr>
                <a:t> 2049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4CCBEBB-90A3-B943-96BA-A23BC3DD6A60}"/>
                </a:ext>
              </a:extLst>
            </p:cNvPr>
            <p:cNvSpPr/>
            <p:nvPr/>
          </p:nvSpPr>
          <p:spPr>
            <a:xfrm>
              <a:off x="13979531" y="12255625"/>
              <a:ext cx="1225015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rPr>
                <a:t> 3068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76B642C-AB36-9243-96DE-FCB8E343A847}"/>
                </a:ext>
              </a:extLst>
            </p:cNvPr>
            <p:cNvSpPr/>
            <p:nvPr/>
          </p:nvSpPr>
          <p:spPr>
            <a:xfrm>
              <a:off x="1022871" y="12331915"/>
              <a:ext cx="14238900" cy="520805"/>
            </a:xfrm>
            <a:prstGeom prst="rect">
              <a:avLst/>
            </a:prstGeom>
            <a:noFill/>
            <a:ln>
              <a:solidFill>
                <a:srgbClr val="B465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4052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87E796B-880A-D34A-8B93-85ABD4C3D1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326" y="5213003"/>
            <a:ext cx="11589197" cy="7053897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6833753" y="1150575"/>
            <a:ext cx="10741787" cy="100283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>
            <a:defPPr>
              <a:defRPr lang="en-US"/>
            </a:defPPr>
            <a:lvl1pPr algn="ctr">
              <a:lnSpc>
                <a:spcPts val="7060"/>
              </a:lnSpc>
              <a:defRPr sz="6000" b="1" spc="20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defRPr>
            </a:lvl1pPr>
          </a:lstStyle>
          <a:p>
            <a:r>
              <a:rPr lang="en-US" dirty="0"/>
              <a:t>CUSTOMER RETURN BEHAVIOR</a:t>
            </a:r>
          </a:p>
        </p:txBody>
      </p:sp>
      <p:cxnSp>
        <p:nvCxnSpPr>
          <p:cNvPr id="35" name="Straight Connector 34"/>
          <p:cNvCxnSpPr>
            <a:cxnSpLocks/>
          </p:cNvCxnSpPr>
          <p:nvPr/>
        </p:nvCxnSpPr>
        <p:spPr>
          <a:xfrm>
            <a:off x="11048135" y="2446904"/>
            <a:ext cx="228138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 descr="A screenshot of a cell phone&#10;&#10;Description automatically generated">
            <a:extLst>
              <a:ext uri="{FF2B5EF4-FFF2-40B4-BE49-F238E27FC236}">
                <a16:creationId xmlns:a16="http://schemas.microsoft.com/office/drawing/2014/main" id="{CFA906AD-1C31-0447-9895-F4D9F5379C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6017" y="5182960"/>
            <a:ext cx="12364359" cy="827146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F30F683-912E-C342-A593-77386F0F852F}"/>
              </a:ext>
            </a:extLst>
          </p:cNvPr>
          <p:cNvSpPr/>
          <p:nvPr/>
        </p:nvSpPr>
        <p:spPr>
          <a:xfrm>
            <a:off x="19866959" y="9300070"/>
            <a:ext cx="762000" cy="29367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39E8371-ABC7-0F4D-9F9A-4E4C193AE1E7}"/>
              </a:ext>
            </a:extLst>
          </p:cNvPr>
          <p:cNvSpPr/>
          <p:nvPr/>
        </p:nvSpPr>
        <p:spPr>
          <a:xfrm>
            <a:off x="18126726" y="9330114"/>
            <a:ext cx="762000" cy="29367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F13582-4FC4-9E45-B293-632AE8F93F35}"/>
              </a:ext>
            </a:extLst>
          </p:cNvPr>
          <p:cNvSpPr/>
          <p:nvPr/>
        </p:nvSpPr>
        <p:spPr>
          <a:xfrm>
            <a:off x="13564466" y="9330113"/>
            <a:ext cx="762000" cy="29367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281BCC12-8C42-3E4C-9862-EFE620F37D6F}"/>
              </a:ext>
            </a:extLst>
          </p:cNvPr>
          <p:cNvSpPr/>
          <p:nvPr/>
        </p:nvSpPr>
        <p:spPr>
          <a:xfrm>
            <a:off x="14409218" y="6300568"/>
            <a:ext cx="3900796" cy="1066248"/>
          </a:xfrm>
          <a:prstGeom prst="wedgeRectCallout">
            <a:avLst>
              <a:gd name="adj1" fmla="val 50607"/>
              <a:gd name="adj2" fmla="val 35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ysClr val="windowText" lastClr="000000"/>
                </a:solidFill>
                <a:latin typeface="Calibri" panose="020F0502020204030204" pitchFamily="34" charset="0"/>
              </a:rPr>
              <a:t>Maximum returns can be seen in categories like: Audio, Mobile, PST</a:t>
            </a:r>
          </a:p>
        </p:txBody>
      </p:sp>
      <p:sp>
        <p:nvSpPr>
          <p:cNvPr id="20" name="Rectangular Callout 19">
            <a:extLst>
              <a:ext uri="{FF2B5EF4-FFF2-40B4-BE49-F238E27FC236}">
                <a16:creationId xmlns:a16="http://schemas.microsoft.com/office/drawing/2014/main" id="{C8072ADF-D7EB-CE46-B9D3-41B177A7DB97}"/>
              </a:ext>
            </a:extLst>
          </p:cNvPr>
          <p:cNvSpPr/>
          <p:nvPr/>
        </p:nvSpPr>
        <p:spPr>
          <a:xfrm>
            <a:off x="3199527" y="5981499"/>
            <a:ext cx="3900796" cy="1813087"/>
          </a:xfrm>
          <a:prstGeom prst="wedgeRectCallout">
            <a:avLst>
              <a:gd name="adj1" fmla="val 45584"/>
              <a:gd name="adj2" fmla="val 35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ysClr val="windowText" lastClr="000000"/>
                </a:solidFill>
                <a:latin typeface="Calibri" panose="020F0502020204030204" pitchFamily="34" charset="0"/>
              </a:rPr>
              <a:t>Maximum returns can be seen in January and December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0AA797B-5DBA-074D-8E0B-835E07923470}"/>
              </a:ext>
            </a:extLst>
          </p:cNvPr>
          <p:cNvSpPr/>
          <p:nvPr/>
        </p:nvSpPr>
        <p:spPr>
          <a:xfrm>
            <a:off x="2445981" y="9599429"/>
            <a:ext cx="762000" cy="27543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C068EE-A2E5-7345-9A02-095B589B6A92}"/>
              </a:ext>
            </a:extLst>
          </p:cNvPr>
          <p:cNvSpPr/>
          <p:nvPr/>
        </p:nvSpPr>
        <p:spPr>
          <a:xfrm>
            <a:off x="10255191" y="9599429"/>
            <a:ext cx="762000" cy="27543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25EB7B1-47CA-A141-8350-71F07500CC38}"/>
              </a:ext>
            </a:extLst>
          </p:cNvPr>
          <p:cNvSpPr/>
          <p:nvPr/>
        </p:nvSpPr>
        <p:spPr>
          <a:xfrm>
            <a:off x="1547682" y="2753103"/>
            <a:ext cx="19788317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Returns account for </a:t>
            </a:r>
            <a:r>
              <a:rPr lang="en-US" sz="4800" b="1" i="1" dirty="0">
                <a:solidFill>
                  <a:srgbClr val="C00000"/>
                </a:solidFill>
                <a:latin typeface="Calibri" panose="020F0502020204030204" pitchFamily="34" charset="0"/>
              </a:rPr>
              <a:t>10.06% 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of the total Purchase Transactions.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 (10729 returns vs. 106631 total purchase transactions)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Imbalanced dataset solved using </a:t>
            </a:r>
            <a:r>
              <a:rPr lang="en-US" sz="4800" b="1" i="1" dirty="0">
                <a:solidFill>
                  <a:srgbClr val="C00000"/>
                </a:solidFill>
                <a:latin typeface="Calibri" panose="020F0502020204030204" pitchFamily="34" charset="0"/>
              </a:rPr>
              <a:t>oversampling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0BABF59-98F7-8C44-83F5-1F26C33753FA}"/>
              </a:ext>
            </a:extLst>
          </p:cNvPr>
          <p:cNvSpPr/>
          <p:nvPr/>
        </p:nvSpPr>
        <p:spPr>
          <a:xfrm>
            <a:off x="2445982" y="5178133"/>
            <a:ext cx="8602154" cy="584775"/>
          </a:xfrm>
          <a:prstGeom prst="rect">
            <a:avLst/>
          </a:prstGeom>
          <a:solidFill>
            <a:schemeClr val="tx2"/>
          </a:solidFill>
        </p:spPr>
        <p:txBody>
          <a:bodyPr wrap="square">
            <a:spAutoFit/>
          </a:bodyPr>
          <a:lstStyle/>
          <a:p>
            <a:pPr algn="ctr"/>
            <a:r>
              <a:rPr lang="en-US" sz="3200" i="1" dirty="0">
                <a:solidFill>
                  <a:schemeClr val="bg1"/>
                </a:solidFill>
                <a:latin typeface="Calibri" panose="020F0502020204030204" pitchFamily="34" charset="0"/>
              </a:rPr>
              <a:t>Month Fixed Effects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D8E10A0-DE1D-EF45-B48F-3E2AF72C5579}"/>
              </a:ext>
            </a:extLst>
          </p:cNvPr>
          <p:cNvSpPr/>
          <p:nvPr/>
        </p:nvSpPr>
        <p:spPr>
          <a:xfrm>
            <a:off x="13655673" y="5113048"/>
            <a:ext cx="9182556" cy="584775"/>
          </a:xfrm>
          <a:prstGeom prst="rect">
            <a:avLst/>
          </a:prstGeom>
          <a:solidFill>
            <a:schemeClr val="tx2"/>
          </a:solidFill>
        </p:spPr>
        <p:txBody>
          <a:bodyPr wrap="square">
            <a:spAutoFit/>
          </a:bodyPr>
          <a:lstStyle/>
          <a:p>
            <a:pPr algn="ctr"/>
            <a:r>
              <a:rPr lang="en-US" sz="3200" i="1" dirty="0">
                <a:solidFill>
                  <a:schemeClr val="bg1"/>
                </a:solidFill>
                <a:latin typeface="Calibri" panose="020F0502020204030204" pitchFamily="34" charset="0"/>
              </a:rPr>
              <a:t>Category Fixed Effects</a:t>
            </a:r>
          </a:p>
        </p:txBody>
      </p:sp>
    </p:spTree>
    <p:extLst>
      <p:ext uri="{BB962C8B-B14F-4D97-AF65-F5344CB8AC3E}">
        <p14:creationId xmlns:p14="http://schemas.microsoft.com/office/powerpoint/2010/main" val="961667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/>
          <p:cNvCxnSpPr/>
          <p:nvPr/>
        </p:nvCxnSpPr>
        <p:spPr>
          <a:xfrm>
            <a:off x="11241331" y="2679322"/>
            <a:ext cx="228138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11407380-3641-164D-9663-B571BFBE0B10}"/>
              </a:ext>
            </a:extLst>
          </p:cNvPr>
          <p:cNvSpPr/>
          <p:nvPr/>
        </p:nvSpPr>
        <p:spPr>
          <a:xfrm>
            <a:off x="5057860" y="1329041"/>
            <a:ext cx="15100930" cy="100283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>
              <a:lnSpc>
                <a:spcPts val="7060"/>
              </a:lnSpc>
            </a:pPr>
            <a:r>
              <a:rPr lang="en-US" sz="6000" b="1" spc="200" dirty="0">
                <a:solidFill>
                  <a:schemeClr val="tx2"/>
                </a:solidFill>
                <a:latin typeface="Montserrat" charset="0"/>
              </a:rPr>
              <a:t>PREDICTING CUSTOMER RETURN BEHAVIOR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3D9E08-A03A-DC47-BDD6-22BAE19698EA}"/>
              </a:ext>
            </a:extLst>
          </p:cNvPr>
          <p:cNvGrpSpPr/>
          <p:nvPr/>
        </p:nvGrpSpPr>
        <p:grpSpPr>
          <a:xfrm>
            <a:off x="869458" y="2741141"/>
            <a:ext cx="9885628" cy="10430564"/>
            <a:chOff x="859570" y="2741141"/>
            <a:chExt cx="11550144" cy="10430564"/>
          </a:xfrm>
        </p:grpSpPr>
        <p:pic>
          <p:nvPicPr>
            <p:cNvPr id="3" name="Picture 2" descr="A close up of text on a white background&#10;&#10;Description automatically generated">
              <a:extLst>
                <a:ext uri="{FF2B5EF4-FFF2-40B4-BE49-F238E27FC236}">
                  <a16:creationId xmlns:a16="http://schemas.microsoft.com/office/drawing/2014/main" id="{E08383E3-2BFA-6344-98A5-C9BEAA5794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02"/>
            <a:stretch/>
          </p:blipFill>
          <p:spPr>
            <a:xfrm>
              <a:off x="928183" y="3174589"/>
              <a:ext cx="11481531" cy="9997116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FE86DCB-671E-E941-9708-FE7C10DDB180}"/>
                </a:ext>
              </a:extLst>
            </p:cNvPr>
            <p:cNvSpPr/>
            <p:nvPr/>
          </p:nvSpPr>
          <p:spPr>
            <a:xfrm>
              <a:off x="859570" y="2741141"/>
              <a:ext cx="11049444" cy="584775"/>
            </a:xfrm>
            <a:prstGeom prst="rect">
              <a:avLst/>
            </a:prstGeom>
            <a:solidFill>
              <a:schemeClr val="tx2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3200" i="1" dirty="0">
                  <a:solidFill>
                    <a:schemeClr val="bg1"/>
                  </a:solidFill>
                  <a:latin typeface="Calibri" panose="020F0502020204030204" pitchFamily="34" charset="0"/>
                </a:rPr>
                <a:t>Logit Regression Results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C4EC6BB-B266-054E-99E7-5D7A3F5C204B}"/>
                </a:ext>
              </a:extLst>
            </p:cNvPr>
            <p:cNvSpPr/>
            <p:nvPr/>
          </p:nvSpPr>
          <p:spPr>
            <a:xfrm>
              <a:off x="928182" y="5621736"/>
              <a:ext cx="11260643" cy="100148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1BF4722-2ACA-8241-9AF7-EADAB1B74C8C}"/>
                </a:ext>
              </a:extLst>
            </p:cNvPr>
            <p:cNvSpPr/>
            <p:nvPr/>
          </p:nvSpPr>
          <p:spPr>
            <a:xfrm>
              <a:off x="1038626" y="9189475"/>
              <a:ext cx="11260643" cy="31375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</p:grp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1A4B2A3D-9B92-3340-BA71-1159248F2B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4571916"/>
              </p:ext>
            </p:extLst>
          </p:nvPr>
        </p:nvGraphicFramePr>
        <p:xfrm>
          <a:off x="10730141" y="6265296"/>
          <a:ext cx="13127670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63835">
                  <a:extLst>
                    <a:ext uri="{9D8B030D-6E8A-4147-A177-3AD203B41FA5}">
                      <a16:colId xmlns:a16="http://schemas.microsoft.com/office/drawing/2014/main" val="1041861032"/>
                    </a:ext>
                  </a:extLst>
                </a:gridCol>
                <a:gridCol w="6563835">
                  <a:extLst>
                    <a:ext uri="{9D8B030D-6E8A-4147-A177-3AD203B41FA5}">
                      <a16:colId xmlns:a16="http://schemas.microsoft.com/office/drawing/2014/main" val="378953890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sz="2800" b="0" i="1" dirty="0"/>
                        <a:t>AUC Score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1755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i="1" dirty="0">
                          <a:solidFill>
                            <a:schemeClr val="tx2"/>
                          </a:solidFill>
                        </a:rPr>
                        <a:t>Logit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i="1" dirty="0">
                          <a:solidFill>
                            <a:schemeClr val="tx2"/>
                          </a:solidFill>
                        </a:rPr>
                        <a:t>Random Forest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92992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2"/>
                          </a:solidFill>
                        </a:rPr>
                        <a:t>0.603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2"/>
                          </a:solidFill>
                        </a:rPr>
                        <a:t>0.9608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3915217"/>
                  </a:ext>
                </a:extLst>
              </a:tr>
            </a:tbl>
          </a:graphicData>
        </a:graphic>
      </p:graphicFrame>
      <p:grpSp>
        <p:nvGrpSpPr>
          <p:cNvPr id="26" name="Group 25">
            <a:extLst>
              <a:ext uri="{FF2B5EF4-FFF2-40B4-BE49-F238E27FC236}">
                <a16:creationId xmlns:a16="http://schemas.microsoft.com/office/drawing/2014/main" id="{C51FE7E1-5FB6-0E43-883C-61A7EFD22D17}"/>
              </a:ext>
            </a:extLst>
          </p:cNvPr>
          <p:cNvGrpSpPr/>
          <p:nvPr/>
        </p:nvGrpSpPr>
        <p:grpSpPr>
          <a:xfrm>
            <a:off x="10730140" y="2899827"/>
            <a:ext cx="6860319" cy="3148745"/>
            <a:chOff x="15206719" y="5799312"/>
            <a:chExt cx="6923316" cy="314874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CCCFDEE-F0BB-A44E-A99D-141548A3BF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06719" y="6400040"/>
              <a:ext cx="6923316" cy="2548017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99272FF-7C4D-CE43-B35F-681E1211D0B9}"/>
                </a:ext>
              </a:extLst>
            </p:cNvPr>
            <p:cNvSpPr/>
            <p:nvPr/>
          </p:nvSpPr>
          <p:spPr>
            <a:xfrm>
              <a:off x="15206719" y="5799312"/>
              <a:ext cx="6923316" cy="584775"/>
            </a:xfrm>
            <a:prstGeom prst="rect">
              <a:avLst/>
            </a:prstGeom>
            <a:solidFill>
              <a:schemeClr val="tx2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3200" i="1" dirty="0">
                  <a:solidFill>
                    <a:schemeClr val="bg1"/>
                  </a:solidFill>
                  <a:latin typeface="Calibri" panose="020F0502020204030204" pitchFamily="34" charset="0"/>
                </a:rPr>
                <a:t>Logit Regression Validation Score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097705D-452C-5C48-A537-B84275355D5B}"/>
              </a:ext>
            </a:extLst>
          </p:cNvPr>
          <p:cNvGrpSpPr/>
          <p:nvPr/>
        </p:nvGrpSpPr>
        <p:grpSpPr>
          <a:xfrm>
            <a:off x="17684988" y="2899827"/>
            <a:ext cx="6172823" cy="3175584"/>
            <a:chOff x="15206719" y="9473617"/>
            <a:chExt cx="6923316" cy="3175584"/>
          </a:xfrm>
        </p:grpSpPr>
        <p:pic>
          <p:nvPicPr>
            <p:cNvPr id="25" name="Picture 24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B81142F5-D700-C54B-BCC2-5AB8F6EBE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06719" y="10058393"/>
              <a:ext cx="6923316" cy="2590808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B5C4F99A-C206-8A46-A32C-62013268784C}"/>
                </a:ext>
              </a:extLst>
            </p:cNvPr>
            <p:cNvSpPr/>
            <p:nvPr/>
          </p:nvSpPr>
          <p:spPr>
            <a:xfrm>
              <a:off x="15206719" y="9473617"/>
              <a:ext cx="6923316" cy="584775"/>
            </a:xfrm>
            <a:prstGeom prst="rect">
              <a:avLst/>
            </a:prstGeom>
            <a:solidFill>
              <a:schemeClr val="tx2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3200" i="1" dirty="0">
                  <a:solidFill>
                    <a:schemeClr val="bg1"/>
                  </a:solidFill>
                  <a:latin typeface="Calibri" panose="020F0502020204030204" pitchFamily="34" charset="0"/>
                </a:rPr>
                <a:t>Random Forest Validation Score</a:t>
              </a:r>
            </a:p>
          </p:txBody>
        </p: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8D21E297-8442-1941-ACCC-E15B9B9A81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13811" y="7819776"/>
            <a:ext cx="5797789" cy="5351929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B41C3834-D050-CA48-81E7-A8CE92082F82}"/>
              </a:ext>
            </a:extLst>
          </p:cNvPr>
          <p:cNvSpPr/>
          <p:nvPr/>
        </p:nvSpPr>
        <p:spPr>
          <a:xfrm>
            <a:off x="17590459" y="9800009"/>
            <a:ext cx="574445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Random Forest with higher AUC Score and predicted variables of importance is considered as a better predictor for return behavior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E3B594E-E5AB-0B46-ACB3-9FE5203983CD}"/>
              </a:ext>
            </a:extLst>
          </p:cNvPr>
          <p:cNvSpPr/>
          <p:nvPr/>
        </p:nvSpPr>
        <p:spPr>
          <a:xfrm>
            <a:off x="12086854" y="9412518"/>
            <a:ext cx="2739489" cy="2983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7A60198-EE3C-A945-B877-9D18444E6343}"/>
              </a:ext>
            </a:extLst>
          </p:cNvPr>
          <p:cNvSpPr/>
          <p:nvPr/>
        </p:nvSpPr>
        <p:spPr>
          <a:xfrm>
            <a:off x="12086854" y="8336886"/>
            <a:ext cx="2739489" cy="2983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4A3A2ED-D2DD-B240-9D53-445E9060F6B9}"/>
              </a:ext>
            </a:extLst>
          </p:cNvPr>
          <p:cNvSpPr/>
          <p:nvPr/>
        </p:nvSpPr>
        <p:spPr>
          <a:xfrm>
            <a:off x="12086854" y="9832792"/>
            <a:ext cx="2739489" cy="2983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993F8CC-0E31-184E-8700-EF87A3FA7DC3}"/>
              </a:ext>
            </a:extLst>
          </p:cNvPr>
          <p:cNvSpPr/>
          <p:nvPr/>
        </p:nvSpPr>
        <p:spPr>
          <a:xfrm>
            <a:off x="12086854" y="10932778"/>
            <a:ext cx="2739489" cy="2983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6DC07B4-51DD-F745-B19B-E643D8195711}"/>
              </a:ext>
            </a:extLst>
          </p:cNvPr>
          <p:cNvSpPr/>
          <p:nvPr/>
        </p:nvSpPr>
        <p:spPr>
          <a:xfrm>
            <a:off x="11825597" y="11311961"/>
            <a:ext cx="3000746" cy="298392"/>
          </a:xfrm>
          <a:prstGeom prst="rect">
            <a:avLst/>
          </a:prstGeom>
          <a:noFill/>
          <a:ln>
            <a:solidFill>
              <a:srgbClr val="4167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ACB16C7-BB7D-6D47-B100-52EAB15FDE62}"/>
              </a:ext>
            </a:extLst>
          </p:cNvPr>
          <p:cNvSpPr/>
          <p:nvPr/>
        </p:nvSpPr>
        <p:spPr>
          <a:xfrm>
            <a:off x="11241331" y="11685664"/>
            <a:ext cx="3585012" cy="344963"/>
          </a:xfrm>
          <a:prstGeom prst="rect">
            <a:avLst/>
          </a:prstGeom>
          <a:noFill/>
          <a:ln>
            <a:solidFill>
              <a:srgbClr val="4167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ECEBF21-91EB-0146-9174-B63ABDAA5893}"/>
              </a:ext>
            </a:extLst>
          </p:cNvPr>
          <p:cNvSpPr/>
          <p:nvPr/>
        </p:nvSpPr>
        <p:spPr>
          <a:xfrm>
            <a:off x="11248763" y="12344193"/>
            <a:ext cx="3585012" cy="344963"/>
          </a:xfrm>
          <a:prstGeom prst="rect">
            <a:avLst/>
          </a:prstGeom>
          <a:noFill/>
          <a:ln>
            <a:solidFill>
              <a:srgbClr val="4167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A0785B-EADA-D54F-AAF7-7066C5AC95F6}"/>
              </a:ext>
            </a:extLst>
          </p:cNvPr>
          <p:cNvSpPr/>
          <p:nvPr/>
        </p:nvSpPr>
        <p:spPr>
          <a:xfrm>
            <a:off x="18423250" y="8534303"/>
            <a:ext cx="407887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pc="200" dirty="0">
                <a:solidFill>
                  <a:schemeClr val="tx2"/>
                </a:solidFill>
                <a:latin typeface="Montserrat" charset="0"/>
              </a:rPr>
              <a:t>Random forest vs.</a:t>
            </a:r>
          </a:p>
          <a:p>
            <a:r>
              <a:rPr lang="en-US" b="1" spc="200" dirty="0">
                <a:solidFill>
                  <a:schemeClr val="tx2"/>
                </a:solidFill>
                <a:latin typeface="Montserrat" charset="0"/>
              </a:rPr>
              <a:t> Logit regression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945577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Custom 1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2E2E35"/>
      </a:accent1>
      <a:accent2>
        <a:srgbClr val="FFCCB7"/>
      </a:accent2>
      <a:accent3>
        <a:srgbClr val="9F9EA2"/>
      </a:accent3>
      <a:accent4>
        <a:srgbClr val="D7D5D4"/>
      </a:accent4>
      <a:accent5>
        <a:srgbClr val="2E2E35"/>
      </a:accent5>
      <a:accent6>
        <a:srgbClr val="9F9EA2"/>
      </a:accent6>
      <a:hlink>
        <a:srgbClr val="F33B48"/>
      </a:hlink>
      <a:folHlink>
        <a:srgbClr val="FFC000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713</Words>
  <Application>Microsoft Macintosh PowerPoint</Application>
  <PresentationFormat>Custom</PresentationFormat>
  <Paragraphs>152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30" baseType="lpstr">
      <vt:lpstr>Arial</vt:lpstr>
      <vt:lpstr>Bebas Neue</vt:lpstr>
      <vt:lpstr>Calibri</vt:lpstr>
      <vt:lpstr>Calibri Light</vt:lpstr>
      <vt:lpstr>Helvetica Neue</vt:lpstr>
      <vt:lpstr>Lato Light</vt:lpstr>
      <vt:lpstr>Montserrat</vt:lpstr>
      <vt:lpstr>Montserrat Hairline</vt:lpstr>
      <vt:lpstr>Montserrat Light</vt:lpstr>
      <vt:lpstr>Roboto</vt:lpstr>
      <vt:lpstr>Source Sans Pro Light</vt:lpstr>
      <vt:lpstr>Times New Roman</vt:lpstr>
      <vt:lpstr>Wingdings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ayushi choudhary</dc:creator>
  <cp:lastModifiedBy>Shilpa Chotwani</cp:lastModifiedBy>
  <cp:revision>32</cp:revision>
  <cp:lastPrinted>2019-03-16T19:32:28Z</cp:lastPrinted>
  <dcterms:created xsi:type="dcterms:W3CDTF">2019-03-15T01:48:20Z</dcterms:created>
  <dcterms:modified xsi:type="dcterms:W3CDTF">2019-03-16T19:42:45Z</dcterms:modified>
</cp:coreProperties>
</file>